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7"/>
  </p:notesMasterIdLst>
  <p:sldIdLst>
    <p:sldId id="256" r:id="rId2"/>
    <p:sldId id="258" r:id="rId3"/>
    <p:sldId id="259" r:id="rId4"/>
    <p:sldId id="285" r:id="rId5"/>
    <p:sldId id="286" r:id="rId6"/>
    <p:sldId id="287" r:id="rId7"/>
    <p:sldId id="288" r:id="rId8"/>
    <p:sldId id="289" r:id="rId9"/>
    <p:sldId id="261" r:id="rId10"/>
    <p:sldId id="267" r:id="rId11"/>
    <p:sldId id="263" r:id="rId12"/>
    <p:sldId id="280" r:id="rId13"/>
    <p:sldId id="282" r:id="rId14"/>
    <p:sldId id="265" r:id="rId15"/>
    <p:sldId id="266" r:id="rId16"/>
    <p:sldId id="268" r:id="rId17"/>
    <p:sldId id="270" r:id="rId18"/>
    <p:sldId id="271" r:id="rId19"/>
    <p:sldId id="272" r:id="rId20"/>
    <p:sldId id="273" r:id="rId21"/>
    <p:sldId id="275" r:id="rId22"/>
    <p:sldId id="276" r:id="rId23"/>
    <p:sldId id="277" r:id="rId24"/>
    <p:sldId id="278" r:id="rId25"/>
    <p:sldId id="279"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23" clrIdx="0">
    <p:extLst>
      <p:ext uri="{19B8F6BF-5375-455C-9EA6-DF929625EA0E}">
        <p15:presenceInfo xmlns:p15="http://schemas.microsoft.com/office/powerpoint/2012/main" userId="Cohen, Nicole (Nicky) (CDC/OID/NCEZID)" providerId="None"/>
      </p:ext>
    </p:extLst>
  </p:cmAuthor>
  <p:cmAuthor id="2" name="Dowell, Chad (CDC/NIOSH/OD)" initials="DC(" lastIdx="2" clrIdx="1">
    <p:extLst>
      <p:ext uri="{19B8F6BF-5375-455C-9EA6-DF929625EA0E}">
        <p15:presenceInfo xmlns:p15="http://schemas.microsoft.com/office/powerpoint/2012/main" userId="S-1-5-21-1207783550-2075000910-922709458-189216" providerId="AD"/>
      </p:ext>
    </p:extLst>
  </p:cmAuthor>
  <p:cmAuthor id="3" name="Bender, Cristel (CDC/DDID/NCEZID/DGMQ)" initials="BC(" lastIdx="4" clrIdx="2">
    <p:extLst>
      <p:ext uri="{19B8F6BF-5375-455C-9EA6-DF929625EA0E}">
        <p15:presenceInfo xmlns:p15="http://schemas.microsoft.com/office/powerpoint/2012/main"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5253" autoAdjust="0"/>
  </p:normalViewPr>
  <p:slideViewPr>
    <p:cSldViewPr snapToGrid="0">
      <p:cViewPr varScale="1">
        <p:scale>
          <a:sx n="36" d="100"/>
          <a:sy n="36" d="100"/>
        </p:scale>
        <p:origin x="174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We have learned about the specific types of PPE you need at a POE, and also how to check readiness levels for stocking it. Now we will discuss the most important part—how to safely don, or put on, and doff, or take off, PPE. </a:t>
            </a:r>
          </a:p>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a:t>
            </a:r>
            <a:r>
              <a:rPr lang="en-US" baseline="0" dirty="0"/>
              <a:t> 1 isn’t putting anything on—it’s washing your hands! You’ll see this step again at the very end when we are taking off PPE.</a:t>
            </a:r>
          </a:p>
          <a:p>
            <a:endParaRPr lang="en-US" baseline="0" dirty="0"/>
          </a:p>
          <a:p>
            <a:r>
              <a:rPr lang="en-US" baseline="0" dirty="0"/>
              <a:t>It is preferred that you wash your hands with soap and water, although if you do not have access, hand sanitizer will work.</a:t>
            </a:r>
          </a:p>
          <a:p>
            <a:endParaRPr lang="en-US" baseline="0" dirty="0"/>
          </a:p>
          <a:p>
            <a:r>
              <a:rPr lang="en-US" baseline="0" dirty="0"/>
              <a:t>Make sure your hands are completely dry before moving forward.</a:t>
            </a:r>
          </a:p>
          <a:p>
            <a:endParaRPr lang="en-US" baseline="0" dirty="0"/>
          </a:p>
          <a:p>
            <a:r>
              <a:rPr lang="en-US" baseline="0" dirty="0"/>
              <a:t>We also advise that you remove any jewelry, </a:t>
            </a:r>
            <a:r>
              <a:rPr lang="en-US" strike="noStrike" baseline="0" dirty="0"/>
              <a:t>such as rings</a:t>
            </a:r>
            <a:r>
              <a:rPr lang="en-US" baseline="0" dirty="0"/>
              <a:t>, before putting on gloves, as the ring may cause the glove to tear.</a:t>
            </a:r>
          </a:p>
          <a:p>
            <a:endParaRPr lang="en-US" baseline="0" dirty="0"/>
          </a:p>
          <a:p>
            <a:r>
              <a:rPr lang="en-US" i="0" baseline="0" dirty="0"/>
              <a:t>We are not going to demonstrate this task in detail, but please remember to do it every time.</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3701811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get into the actual donning. </a:t>
            </a:r>
            <a:r>
              <a:rPr lang="en-US" baseline="0" dirty="0"/>
              <a:t> </a:t>
            </a:r>
          </a:p>
          <a:p>
            <a:endParaRPr lang="en-US" dirty="0"/>
          </a:p>
          <a:p>
            <a:r>
              <a:rPr lang="en-US" dirty="0"/>
              <a:t>As we mentioned earlier, a gown is</a:t>
            </a:r>
            <a:r>
              <a:rPr lang="en-US" baseline="0" dirty="0"/>
              <a:t> mostly used during more thorough assessment, such as secondary assessments. It is not always during primary assessments, although if you know in advance that someone is bleeding or vomiting, please consider using it even during a primary assessment. Remember this when you are being tested later today, and we give you a scenario. There are some situations where you need a gown, and others when you do not.</a:t>
            </a:r>
          </a:p>
          <a:p>
            <a:endParaRPr lang="en-US" baseline="0" dirty="0"/>
          </a:p>
          <a:p>
            <a:r>
              <a:rPr lang="en-US" i="0" baseline="0" dirty="0"/>
              <a:t>Now the facilitators will demonstrate putting on a gown. I am going to verbally instruct them on each step.</a:t>
            </a:r>
          </a:p>
          <a:p>
            <a:endParaRPr lang="en-US" i="0" baseline="0" dirty="0"/>
          </a:p>
          <a:p>
            <a:r>
              <a:rPr lang="en-US" i="0" baseline="0" dirty="0"/>
              <a:t>They first need pick up a gown and inspect it for any holes or tears.  </a:t>
            </a:r>
            <a:r>
              <a:rPr lang="en-US" i="1" baseline="0" dirty="0"/>
              <a:t>Facilitator picks up gown and inspects.</a:t>
            </a:r>
          </a:p>
          <a:p>
            <a:endParaRPr lang="en-US" i="1" baseline="0" dirty="0"/>
          </a:p>
          <a:p>
            <a:r>
              <a:rPr lang="en-US" i="0" baseline="0" dirty="0"/>
              <a:t>Next, if the gown is free of tears, they put one arm in at a time in the arm holes, noting that the gown is to be fastened in the back. </a:t>
            </a:r>
            <a:r>
              <a:rPr lang="en-US" i="1" baseline="0" dirty="0"/>
              <a:t>Facilitator takes gown and inserts arms, attempting to fasten in the back.</a:t>
            </a:r>
          </a:p>
          <a:p>
            <a:endParaRPr lang="en-US" i="1" baseline="0" dirty="0"/>
          </a:p>
          <a:p>
            <a:r>
              <a:rPr lang="en-US" i="0" baseline="0" dirty="0"/>
              <a:t>But what if the person can’t reach in the back to tie the gown? This is where a “buddy” can be of help, which we will talk about soon. </a:t>
            </a:r>
            <a:r>
              <a:rPr lang="en-US" i="1" baseline="0" dirty="0"/>
              <a:t>Ask facilitator to ask second facilitator to help tie the ties.</a:t>
            </a:r>
            <a:r>
              <a:rPr lang="en-US" i="0" baseline="0" dirty="0"/>
              <a:t> Now, it is important that your “buddy” also has performed step 1, which was what? </a:t>
            </a:r>
            <a:r>
              <a:rPr lang="en-US" i="1" baseline="0" dirty="0"/>
              <a:t>Allow class to answer. </a:t>
            </a:r>
            <a:r>
              <a:rPr lang="en-US" i="0" baseline="0" dirty="0"/>
              <a:t>Yes, washing hands.</a:t>
            </a:r>
          </a:p>
          <a:p>
            <a:endParaRPr lang="en-US" i="0" baseline="0" dirty="0"/>
          </a:p>
          <a:p>
            <a:r>
              <a:rPr lang="en-US" i="1" baseline="0" dirty="0"/>
              <a:t> </a:t>
            </a:r>
            <a:endParaRPr lang="en-US" i="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3114214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a:t>
            </a:r>
            <a:r>
              <a:rPr lang="en-US" baseline="0" dirty="0"/>
              <a:t> step 3. Now, as we discussed earlier, respirator usage definitely depends on the situation. They are usually used in a secondary assessments or screenings, particularly if there is an infectious disease threat, but there might be a possibility you use it during a primary assessment as well if you suspect that it is needed at the time.</a:t>
            </a:r>
          </a:p>
          <a:p>
            <a:endParaRPr lang="en-US" baseline="0" dirty="0"/>
          </a:p>
          <a:p>
            <a:r>
              <a:rPr lang="en-US" baseline="0" dirty="0"/>
              <a:t>We are going to have one of our facilitators demonstrate how to put on a respirator.</a:t>
            </a:r>
          </a:p>
          <a:p>
            <a:endParaRPr lang="en-US" baseline="0" dirty="0"/>
          </a:p>
          <a:p>
            <a:r>
              <a:rPr lang="en-US" baseline="0" dirty="0"/>
              <a:t>But before we do so, who can tell me the differences between a respirator and a facemask? We went over this earlier today. </a:t>
            </a:r>
            <a:r>
              <a:rPr lang="en-US" i="1" baseline="0" dirty="0"/>
              <a:t>Allow for responses.</a:t>
            </a:r>
          </a:p>
          <a:p>
            <a:r>
              <a:rPr lang="en-US" i="1" baseline="0" dirty="0"/>
              <a:t>	</a:t>
            </a:r>
          </a:p>
          <a:p>
            <a:r>
              <a:rPr lang="en-US" i="0" u="none" baseline="0" dirty="0"/>
              <a:t>The difference is that a respirator is the best way to protect YOU from inhaling small particles of germs, but a surgical mask is the best way to protect an ill person from expelling or sharing those germs with others.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(Ask second facilitator to demonstrate steps for wearing a N95 and a seal check as you go over them.) Ask participants to review user seal check job aid.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Is it clean?: First inspect the respirator. Is it clean? Are there any visible tears, damage, or wear? If yes, dispose of the respirator. If the respirator comes flat, open up the folds completely.</a:t>
            </a:r>
          </a:p>
          <a:p>
            <a:pPr marL="228600" indent="-228600">
              <a:buFont typeface="+mj-lt"/>
              <a:buAutoNum type="arabicPeriod"/>
            </a:pPr>
            <a:endParaRPr lang="en-US"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Is it on correctly?: Using one hand, place the respirator on your face. </a:t>
            </a:r>
          </a:p>
          <a:p>
            <a:pPr marL="685800" lvl="1" indent="-228600">
              <a:buFont typeface="+mj-lt"/>
              <a:buAutoNum type="arabicPeriod"/>
            </a:pPr>
            <a:r>
              <a:rPr lang="en-US" sz="1200" kern="1200" dirty="0">
                <a:solidFill>
                  <a:schemeClr val="tx1"/>
                </a:solidFill>
                <a:effectLst/>
                <a:latin typeface="+mn-lt"/>
                <a:ea typeface="+mn-ea"/>
                <a:cs typeface="+mn-cs"/>
              </a:rPr>
              <a:t>The nosepiece should be held by your fingertips and the headbands should hang freely. Do not touch the inside of the respirator if you can avoid it.</a:t>
            </a:r>
          </a:p>
          <a:p>
            <a:pPr marL="685800" lvl="1" indent="-228600">
              <a:buFont typeface="+mj-lt"/>
              <a:buAutoNum type="arabicPeriod"/>
            </a:pPr>
            <a:r>
              <a:rPr lang="en-US" sz="1200" kern="1200" dirty="0">
                <a:solidFill>
                  <a:schemeClr val="tx1"/>
                </a:solidFill>
                <a:effectLst/>
                <a:latin typeface="+mn-lt"/>
                <a:ea typeface="+mn-ea"/>
                <a:cs typeface="+mn-cs"/>
              </a:rPr>
              <a:t> The nosepiece should cover the bridge of your nose and the bottom of the respirator should cup your chin.</a:t>
            </a:r>
          </a:p>
          <a:p>
            <a:pPr marL="685800" lvl="1" indent="-228600">
              <a:buFont typeface="+mj-lt"/>
              <a:buAutoNum type="arabicPeriod"/>
            </a:pPr>
            <a:r>
              <a:rPr lang="en-US" sz="1200" kern="1200" dirty="0">
                <a:solidFill>
                  <a:schemeClr val="tx1"/>
                </a:solidFill>
                <a:effectLst/>
                <a:latin typeface="+mn-lt"/>
                <a:ea typeface="+mn-ea"/>
                <a:cs typeface="+mn-cs"/>
              </a:rPr>
              <a:t> Pull top strap over your head, it should rest above your ears.</a:t>
            </a:r>
          </a:p>
          <a:p>
            <a:pPr marL="685800" lvl="1" indent="-228600">
              <a:buFont typeface="+mj-lt"/>
              <a:buAutoNum type="arabicPeriod"/>
            </a:pPr>
            <a:r>
              <a:rPr lang="en-US" sz="1200" kern="1200" dirty="0">
                <a:solidFill>
                  <a:schemeClr val="tx1"/>
                </a:solidFill>
                <a:effectLst/>
                <a:latin typeface="+mn-lt"/>
                <a:ea typeface="+mn-ea"/>
                <a:cs typeface="+mn-cs"/>
              </a:rPr>
              <a:t> Pull bottom strap over your head, around your neck, and below your ears.</a:t>
            </a:r>
          </a:p>
          <a:p>
            <a:pPr marL="685800" lvl="1" indent="-228600">
              <a:buFont typeface="+mj-lt"/>
              <a:buAutoNum type="arabicPeriod"/>
            </a:pPr>
            <a:r>
              <a:rPr lang="en-US" sz="1200" kern="1200" dirty="0">
                <a:solidFill>
                  <a:schemeClr val="tx1"/>
                </a:solidFill>
                <a:effectLst/>
                <a:latin typeface="+mn-lt"/>
                <a:ea typeface="+mn-ea"/>
                <a:cs typeface="+mn-cs"/>
              </a:rPr>
              <a:t>Do not cross straps.</a:t>
            </a:r>
          </a:p>
          <a:p>
            <a:pPr marL="685800" lvl="1" indent="-228600">
              <a:buFont typeface="+mj-lt"/>
              <a:buAutoNum type="arabicPeriod"/>
            </a:pPr>
            <a:r>
              <a:rPr lang="en-US" sz="1200" kern="1200" dirty="0">
                <a:solidFill>
                  <a:schemeClr val="tx1"/>
                </a:solidFill>
                <a:effectLst/>
                <a:latin typeface="+mn-lt"/>
                <a:ea typeface="+mn-ea"/>
                <a:cs typeface="+mn-cs"/>
              </a:rPr>
              <a:t>Make sure your mouth and nose are fully covered by the respirator- there should be no gaps under the chin or around the nosepiece</a:t>
            </a:r>
          </a:p>
          <a:p>
            <a:pPr marL="685800" lvl="1" indent="-228600">
              <a:buFont typeface="+mj-lt"/>
              <a:buAutoNum type="arabicPeriod"/>
            </a:pPr>
            <a:r>
              <a:rPr lang="en-US" sz="1200" kern="1200" dirty="0">
                <a:solidFill>
                  <a:schemeClr val="tx1"/>
                </a:solidFill>
                <a:effectLst/>
                <a:latin typeface="+mn-lt"/>
                <a:ea typeface="+mn-ea"/>
                <a:cs typeface="+mn-cs"/>
              </a:rPr>
              <a:t>Mold the nose strip to your nose- start at the bridge of your nose and slide your fingertips down the top of the mask to ensure a tight fit</a:t>
            </a:r>
          </a:p>
          <a:p>
            <a:pPr marL="457200" lvl="1" indent="0">
              <a:buFont typeface="+mj-lt"/>
              <a:buNone/>
            </a:pP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Does it fit?: Cover surface of respirator with hands.</a:t>
            </a:r>
          </a:p>
          <a:p>
            <a:pPr marL="685800" lvl="1" indent="-228600">
              <a:buFont typeface="+mj-lt"/>
              <a:buAutoNum type="arabicPeriod"/>
            </a:pPr>
            <a:r>
              <a:rPr lang="en-US" sz="1200" kern="1200" dirty="0">
                <a:solidFill>
                  <a:schemeClr val="tx1"/>
                </a:solidFill>
                <a:effectLst/>
                <a:latin typeface="+mn-lt"/>
                <a:ea typeface="+mn-ea"/>
                <a:cs typeface="+mn-cs"/>
              </a:rPr>
              <a:t>Positive pressure- gently exhale. Does the N95 expand slightly?</a:t>
            </a:r>
          </a:p>
          <a:p>
            <a:pPr marL="685800" lvl="1" indent="-228600">
              <a:buFont typeface="+mj-lt"/>
              <a:buAutoNum type="arabicPeriod"/>
            </a:pPr>
            <a:r>
              <a:rPr lang="en-US" sz="1200" kern="1200" dirty="0">
                <a:solidFill>
                  <a:schemeClr val="tx1"/>
                </a:solidFill>
                <a:effectLst/>
                <a:latin typeface="+mn-lt"/>
                <a:ea typeface="+mn-ea"/>
                <a:cs typeface="+mn-cs"/>
              </a:rPr>
              <a:t>Negative pressure- take a quick, deep breath. Does the N95 dip in slightly?</a:t>
            </a:r>
          </a:p>
          <a:p>
            <a:pPr marL="685800" lvl="1" indent="-228600">
              <a:buFont typeface="+mj-lt"/>
              <a:buAutoNum type="arabicPeriod"/>
            </a:pPr>
            <a:r>
              <a:rPr lang="en-US" sz="1200" kern="1200" dirty="0">
                <a:solidFill>
                  <a:schemeClr val="tx1"/>
                </a:solidFill>
                <a:effectLst/>
                <a:latin typeface="+mn-lt"/>
                <a:ea typeface="+mn-ea"/>
                <a:cs typeface="+mn-cs"/>
              </a:rPr>
              <a:t>Are there any air leaks around eyes? Around chin? </a:t>
            </a:r>
          </a:p>
          <a:p>
            <a:pPr marL="685800" lvl="1" indent="-228600">
              <a:buFont typeface="+mj-lt"/>
              <a:buAutoNum type="arabicPeriod"/>
            </a:pPr>
            <a:r>
              <a:rPr lang="en-US" sz="1200" kern="1200" dirty="0">
                <a:solidFill>
                  <a:schemeClr val="tx1"/>
                </a:solidFill>
                <a:effectLst/>
                <a:latin typeface="+mn-lt"/>
                <a:ea typeface="+mn-ea"/>
                <a:cs typeface="+mn-cs"/>
              </a:rPr>
              <a:t>Can you smell outside smells?</a:t>
            </a:r>
          </a:p>
          <a:p>
            <a:pPr marL="685800" lvl="1" indent="-228600">
              <a:buFont typeface="+mj-lt"/>
              <a:buAutoNum type="arabicPeriod"/>
            </a:pPr>
            <a:r>
              <a:rPr lang="en-US" sz="1200" kern="1200" dirty="0">
                <a:solidFill>
                  <a:schemeClr val="tx1"/>
                </a:solidFill>
                <a:effectLst/>
                <a:latin typeface="+mn-lt"/>
                <a:ea typeface="+mn-ea"/>
                <a:cs typeface="+mn-cs"/>
              </a:rPr>
              <a:t>If yes to last two questions- readjust and try again. If there is still leakage you will need to try a different size N95 if available.</a:t>
            </a:r>
          </a:p>
          <a:p>
            <a:pPr marL="685800" lvl="1" indent="-228600">
              <a:buFont typeface="+mj-lt"/>
              <a:buAutoNum type="arabicPeriod"/>
            </a:pPr>
            <a:endParaRPr lang="en-US" sz="1200" kern="1200" dirty="0">
              <a:solidFill>
                <a:schemeClr val="tx1"/>
              </a:solidFill>
              <a:effectLst/>
              <a:latin typeface="+mn-lt"/>
              <a:ea typeface="+mn-ea"/>
              <a:cs typeface="+mn-cs"/>
            </a:endParaRPr>
          </a:p>
          <a:p>
            <a:pPr marL="0" lvl="0" indent="0">
              <a:buFont typeface="+mj-lt"/>
              <a:buNone/>
            </a:pPr>
            <a:r>
              <a:rPr lang="en-US" sz="1200" kern="1200" dirty="0">
                <a:solidFill>
                  <a:schemeClr val="tx1"/>
                </a:solidFill>
                <a:effectLst/>
                <a:latin typeface="+mn-lt"/>
                <a:ea typeface="+mn-ea"/>
                <a:cs typeface="+mn-cs"/>
              </a:rPr>
              <a:t>Can you think of a situation where a N95 will not work? </a:t>
            </a:r>
            <a:r>
              <a:rPr lang="en-US" sz="1200" i="1" kern="1200" dirty="0">
                <a:solidFill>
                  <a:schemeClr val="tx1"/>
                </a:solidFill>
                <a:effectLst/>
                <a:latin typeface="+mn-lt"/>
                <a:ea typeface="+mn-ea"/>
                <a:cs typeface="+mn-cs"/>
              </a:rPr>
              <a:t>(Wait for responses- Possible responses could include- when the size is incorrect, when someone has facial hair or jewelry that prevents the respirator from sealing correctly, etc.)</a:t>
            </a:r>
          </a:p>
          <a:p>
            <a:pPr marL="0" lvl="0" indent="0">
              <a:buFont typeface="+mj-lt"/>
              <a:buNone/>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3841082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598208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is</a:t>
            </a:r>
            <a:r>
              <a:rPr lang="en-US" baseline="0" dirty="0"/>
              <a:t> our face shield, or our goggles. As you might remember from earlier this morning, goggles or face shields are not necessary during initial assessments as you most likely will not have access to them. You might use them in secondary assessments if the spillover of bodily fluids is a concern.</a:t>
            </a:r>
          </a:p>
          <a:p>
            <a:endParaRPr lang="en-US" baseline="0" dirty="0"/>
          </a:p>
          <a:p>
            <a:r>
              <a:rPr lang="en-US" i="0" baseline="0" dirty="0"/>
              <a:t>Let’s first use the face shield. The face shield should have a headband with it. First position the shield over your face and secure the headband on your brow. </a:t>
            </a:r>
            <a:r>
              <a:rPr lang="en-US" i="1" baseline="0" dirty="0"/>
              <a:t>(Facilitator secures face mask). </a:t>
            </a:r>
          </a:p>
          <a:p>
            <a:endParaRPr lang="en-US" i="1" baseline="0" dirty="0"/>
          </a:p>
          <a:p>
            <a:r>
              <a:rPr lang="en-US" i="0" u="none" baseline="0" dirty="0"/>
              <a:t>Next, let’s use the goggles. Find the band of the goggles and pull them over your head, ensuring a tight fit. You may have to adjust the straps to fit your head</a:t>
            </a:r>
            <a:r>
              <a:rPr lang="en-US" i="1" u="none" baseline="0" dirty="0"/>
              <a:t>. (Facilitator pulls band of goggles over their head but the band is purposefully big. They use sliders on the strap to make the band smaller to fit). </a:t>
            </a:r>
            <a:endParaRPr lang="en-US" i="1" u="none"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88394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 but not least is gloves!</a:t>
            </a:r>
            <a:r>
              <a:rPr lang="en-US" baseline="0" dirty="0"/>
              <a:t> They are used in every ill person encounter, whether it is the first time you are seeing them—initial or primary—or in a more thorough assessment. </a:t>
            </a:r>
          </a:p>
          <a:p>
            <a:endParaRPr lang="en-US" baseline="0" dirty="0"/>
          </a:p>
          <a:p>
            <a:r>
              <a:rPr lang="en-US" baseline="0" dirty="0"/>
              <a:t>Putting on gloves is easier than taking them off---remember this! It is also good to remember your glove size. We all have different hand sizes, so we’ll make sure each of you know your glove size before you leave. You should ideally have access to that size of glove.</a:t>
            </a:r>
          </a:p>
          <a:p>
            <a:endParaRPr lang="en-US" baseline="0" dirty="0"/>
          </a:p>
          <a:p>
            <a:r>
              <a:rPr lang="en-US" baseline="0" dirty="0"/>
              <a:t>I’ll now ask both our facilitators to put on gloves. Look at them insert their hands into the gloves (</a:t>
            </a:r>
            <a:r>
              <a:rPr lang="en-US" i="1" baseline="0" dirty="0"/>
              <a:t>facilitators do so)</a:t>
            </a:r>
            <a:r>
              <a:rPr lang="en-US" i="0" baseline="0" dirty="0"/>
              <a:t> and then extend the glove to make sure to cover the wrist area of their gown (</a:t>
            </a:r>
            <a:r>
              <a:rPr lang="en-US" i="1" baseline="0" dirty="0"/>
              <a:t>facilitators do so)</a:t>
            </a:r>
            <a:r>
              <a:rPr lang="en-US" i="0" baseline="0" dirty="0"/>
              <a:t>. This it to ensure you have no areas of your skin uncovered.</a:t>
            </a:r>
          </a:p>
          <a:p>
            <a:endParaRPr lang="en-US" i="0" baseline="0" dirty="0"/>
          </a:p>
          <a:p>
            <a:r>
              <a:rPr lang="en-US" i="0" baseline="0" dirty="0"/>
              <a:t>If you are not wearing a gown, think about just extending the glove to your wrist, or the area you would normally wear a watch.</a:t>
            </a:r>
          </a:p>
          <a:p>
            <a:endParaRPr lang="en-US" i="0" baseline="0" dirty="0"/>
          </a:p>
          <a:p>
            <a:r>
              <a:rPr lang="en-US" i="0" baseline="0" dirty="0"/>
              <a:t>And as removing gloves is very difficult, we’re going to give you a little extra practice now. </a:t>
            </a:r>
            <a:r>
              <a:rPr lang="en-US" i="1" baseline="0" dirty="0"/>
              <a:t>Hand out gloves to all. </a:t>
            </a:r>
            <a:r>
              <a:rPr lang="en-US" i="0" baseline="0" dirty="0"/>
              <a:t>Go ahead and put them on, and keep them on until for a few minutes.</a:t>
            </a:r>
          </a:p>
          <a:p>
            <a:endParaRPr lang="en-US" i="0" baseline="0" dirty="0"/>
          </a:p>
          <a:p>
            <a:r>
              <a:rPr lang="en-US" i="0" baseline="0" dirty="0"/>
              <a:t>That completes our demonstrators putting on, or donning, PPE. But now….</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1839523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must remove</a:t>
            </a:r>
            <a:r>
              <a:rPr lang="en-US" baseline="0" dirty="0"/>
              <a:t> it, or doff it! </a:t>
            </a:r>
          </a:p>
          <a:p>
            <a:endParaRPr lang="en-US" baseline="0" dirty="0"/>
          </a:p>
          <a:p>
            <a:r>
              <a:rPr lang="en-US" baseline="0" dirty="0"/>
              <a:t>Donning mistakes may cause you to be exposed, but even if you don 100% perfectly, if you doff incorrectly, you exposed yourself. This is because you may have been exposed to germs or bodily fluids during an ill passenger risk assessment, and by removing your PPE incorrectly, you may accidentally spill some of that on your bare skin. Follow these steps exactly to make sure that does not happen.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398754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that these steps are in the exact</a:t>
            </a:r>
            <a:r>
              <a:rPr lang="en-US" baseline="0" dirty="0"/>
              <a:t> opposite order of donning steps. That’s a good way to remember the order of events!</a:t>
            </a:r>
          </a:p>
          <a:p>
            <a:endParaRPr lang="en-US" baseline="0" dirty="0"/>
          </a:p>
          <a:p>
            <a:r>
              <a:rPr lang="en-US" baseline="0" dirty="0"/>
              <a:t>When you remove PPE, you need to remember that the outside of your gloves are contaminated—they are covered with germs. Let’s think about the worst case scenario—they are covered with bodily fluids like blood, vomit, or feces. In that case, it is very easy and horrifying to see exactly when you make a mistake and you get germs on you. </a:t>
            </a:r>
          </a:p>
          <a:p>
            <a:endParaRPr lang="en-US" baseline="0" dirty="0"/>
          </a:p>
          <a:p>
            <a:r>
              <a:rPr lang="en-US" baseline="0" dirty="0"/>
              <a:t>So that’s what we’re going to do. We’re going to make it a little harder for our facilitators/demonstrators now because we are going to mimic their gowns and their gloves being contaminated…..with ketchup. </a:t>
            </a:r>
            <a:r>
              <a:rPr lang="en-US" i="1" baseline="0" dirty="0"/>
              <a:t>Pour ketchup on gloves and gown.</a:t>
            </a:r>
          </a:p>
          <a:p>
            <a:endParaRPr lang="en-US" i="1" baseline="0" dirty="0"/>
          </a:p>
          <a:p>
            <a:r>
              <a:rPr lang="en-US" i="0" baseline="0" dirty="0"/>
              <a:t>The outside of their gloves are definitely contaminated now.  You may not have ketchup on your gloves, but think as though you do. Follow these steps along with our demonstrators.</a:t>
            </a:r>
          </a:p>
          <a:p>
            <a:endParaRPr lang="en-US" i="0" baseline="0" dirty="0"/>
          </a:p>
          <a:p>
            <a:r>
              <a:rPr lang="en-US" i="0" baseline="0" dirty="0"/>
              <a:t>Let’s see how they remove them.</a:t>
            </a:r>
          </a:p>
          <a:p>
            <a:endParaRPr lang="en-US" i="0" baseline="0" dirty="0"/>
          </a:p>
          <a:p>
            <a:r>
              <a:rPr lang="en-US" i="0" baseline="0" dirty="0"/>
              <a:t>The first step is to used one of your gloved hands to grasp the palm area of your other gloved hand. </a:t>
            </a:r>
            <a:r>
              <a:rPr lang="en-US" i="1" baseline="0" dirty="0"/>
              <a:t>Ask facilitators to do this, making sure they grasp the palm area of their hand.</a:t>
            </a:r>
          </a:p>
          <a:p>
            <a:endParaRPr lang="en-US" i="1" baseline="0" dirty="0"/>
          </a:p>
          <a:p>
            <a:r>
              <a:rPr lang="en-US" i="0" baseline="0" dirty="0"/>
              <a:t>Next, peel the first glove off—carefully. </a:t>
            </a:r>
            <a:r>
              <a:rPr lang="en-US" i="1" baseline="0" dirty="0"/>
              <a:t>Ask facilitator to peel off glove.</a:t>
            </a:r>
          </a:p>
          <a:p>
            <a:endParaRPr lang="en-US" i="1" baseline="0" dirty="0"/>
          </a:p>
          <a:p>
            <a:r>
              <a:rPr lang="en-US" i="0" baseline="0" dirty="0"/>
              <a:t>One glove is now off. But don’t throw it away! Hold that removed glove in your hand that still has the glove on. </a:t>
            </a:r>
            <a:r>
              <a:rPr lang="en-US" i="1" baseline="0" dirty="0"/>
              <a:t>Facilitator holds glove in gloved hand.</a:t>
            </a:r>
            <a:r>
              <a:rPr lang="en-US" i="0" baseline="0" dirty="0"/>
              <a:t> </a:t>
            </a:r>
          </a:p>
          <a:p>
            <a:endParaRPr lang="en-US" i="0" baseline="0" dirty="0"/>
          </a:p>
          <a:p>
            <a:r>
              <a:rPr lang="en-US" i="0" baseline="0" dirty="0"/>
              <a:t>This is the hardest step. Use your fingers of your hand with no glove to carefully slide a finger inside the wrist of your remaining glove. Peel that glove off while pulling this glove over your other glove in your hand. Both gloves should now end up inside out after they have been removed. </a:t>
            </a:r>
            <a:r>
              <a:rPr lang="en-US" i="1" baseline="0" dirty="0"/>
              <a:t>Ask facilitator to do this and repeat those steps aloud to the participants. </a:t>
            </a:r>
          </a:p>
          <a:p>
            <a:endParaRPr lang="en-US" i="1" baseline="0" dirty="0"/>
          </a:p>
          <a:p>
            <a:r>
              <a:rPr lang="en-US" i="0" baseline="0" dirty="0"/>
              <a:t>Now you should have two clean hands.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dirty="0"/>
          </a:p>
        </p:txBody>
      </p:sp>
    </p:spTree>
    <p:extLst>
      <p:ext uri="{BB962C8B-B14F-4D97-AF65-F5344CB8AC3E}">
        <p14:creationId xmlns:p14="http://schemas.microsoft.com/office/powerpoint/2010/main" val="1401410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is taking your goggles or face shield off. Remember that the outside surfaces of these are likely contaminated. If for</a:t>
            </a:r>
            <a:r>
              <a:rPr lang="en-US" baseline="0" dirty="0"/>
              <a:t> some reason during this process your hands ever get contaminated, stop what you are doing and wash them.  </a:t>
            </a:r>
          </a:p>
          <a:p>
            <a:endParaRPr lang="en-US" baseline="0" dirty="0"/>
          </a:p>
          <a:p>
            <a:r>
              <a:rPr lang="en-US" baseline="0" dirty="0"/>
              <a:t>Here, start by lifting the back strap of your shield or goggles, which is on the back of your head. </a:t>
            </a:r>
            <a:r>
              <a:rPr lang="en-US" i="1" baseline="0" dirty="0"/>
              <a:t>Ask facilitator to perform this step. </a:t>
            </a:r>
            <a:r>
              <a:rPr lang="en-US" i="0" baseline="0" dirty="0"/>
              <a:t> </a:t>
            </a:r>
          </a:p>
          <a:p>
            <a:endParaRPr lang="en-US" i="0" baseline="0" dirty="0"/>
          </a:p>
          <a:p>
            <a:r>
              <a:rPr lang="en-US" i="0" baseline="0" dirty="0"/>
              <a:t>These PPE can technically be reused, but if there are a lot of contaminants on them or they are badly damaged, throw them away in a biohazard container. Even if they appear clean, they still are likely contaminated, and will need cleaning.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dirty="0"/>
          </a:p>
        </p:txBody>
      </p:sp>
    </p:spTree>
    <p:extLst>
      <p:ext uri="{BB962C8B-B14F-4D97-AF65-F5344CB8AC3E}">
        <p14:creationId xmlns:p14="http://schemas.microsoft.com/office/powerpoint/2010/main" val="3644765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are removing our </a:t>
            </a:r>
            <a:r>
              <a:rPr lang="en-US" baseline="0" dirty="0"/>
              <a:t>gown that was contaminated with all the ketchup. Again, just as before, if your hands get contaminated in this step, wash them immediately.</a:t>
            </a:r>
          </a:p>
          <a:p>
            <a:endParaRPr lang="en-US" baseline="0" dirty="0"/>
          </a:p>
          <a:p>
            <a:r>
              <a:rPr lang="en-US" baseline="0" dirty="0"/>
              <a:t>Start in reaching in the back and untie the types, but make sure to reach your arms high so you don’t have your contaminated sleeves hit your body. </a:t>
            </a:r>
            <a:r>
              <a:rPr lang="en-US" i="1" baseline="0" dirty="0"/>
              <a:t>Ask facilitator to do this, verbally sharing how they are lifting their arms to avoid this contamination. </a:t>
            </a:r>
            <a:r>
              <a:rPr lang="en-US" i="0" baseline="0" dirty="0"/>
              <a:t> </a:t>
            </a:r>
          </a:p>
          <a:p>
            <a:endParaRPr lang="en-US" i="0" baseline="0" dirty="0"/>
          </a:p>
          <a:p>
            <a:r>
              <a:rPr lang="en-US" i="0" baseline="0" dirty="0"/>
              <a:t>Now you have access to the inside of the gown. Use your grip on the inside of the gown to pull the gown away from your neck and shoulders, turning it inside out. </a:t>
            </a:r>
            <a:r>
              <a:rPr lang="en-US" i="1" baseline="0" dirty="0"/>
              <a:t>Ask facilitator to perform this step as stated, verbally sharing how they are using the inside of the gown to pull it off. </a:t>
            </a:r>
          </a:p>
          <a:p>
            <a:endParaRPr lang="en-US" i="1" baseline="0" dirty="0"/>
          </a:p>
          <a:p>
            <a:r>
              <a:rPr lang="en-US" i="0" baseline="0" dirty="0"/>
              <a:t>You are not done yet! Make sure to fold the gown into a bundle—making sure the inside of the gown is outside—and discard it in a waste container. </a:t>
            </a:r>
            <a:r>
              <a:rPr lang="en-US" i="1" baseline="0" dirty="0"/>
              <a:t>Ask facilitator</a:t>
            </a:r>
            <a:r>
              <a:rPr lang="en-US" i="0" baseline="0" dirty="0"/>
              <a:t> to perform this step as stated.</a:t>
            </a:r>
          </a:p>
        </p:txBody>
      </p:sp>
      <p:sp>
        <p:nvSpPr>
          <p:cNvPr id="4" name="Slide Number Placeholder 3"/>
          <p:cNvSpPr>
            <a:spLocks noGrp="1"/>
          </p:cNvSpPr>
          <p:nvPr>
            <p:ph type="sldNum" sz="quarter" idx="10"/>
          </p:nvPr>
        </p:nvSpPr>
        <p:spPr/>
        <p:txBody>
          <a:bodyPr/>
          <a:lstStyle/>
          <a:p>
            <a:fld id="{712B78C0-3020-4A62-8BB6-53E6219B4317}" type="slidenum">
              <a:rPr lang="en-US" smtClean="0"/>
              <a:t>19</a:t>
            </a:fld>
            <a:endParaRPr lang="en-US" dirty="0"/>
          </a:p>
        </p:txBody>
      </p:sp>
    </p:spTree>
    <p:extLst>
      <p:ext uri="{BB962C8B-B14F-4D97-AF65-F5344CB8AC3E}">
        <p14:creationId xmlns:p14="http://schemas.microsoft.com/office/powerpoint/2010/main" val="1513000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Our learning objectives are short for this module, and they come down to this---how can I don and doff PPE correctly and safely?</a:t>
            </a:r>
          </a:p>
          <a:p>
            <a:endParaRPr lang="en-US" i="0" baseline="0" dirty="0"/>
          </a:p>
          <a:p>
            <a:r>
              <a:rPr lang="en-US" i="0" baseline="0" dirty="0"/>
              <a:t>We’ll discuss why this is so important, as well as the correct order of steps to follow. </a:t>
            </a:r>
          </a:p>
          <a:p>
            <a:endParaRPr lang="en-US" i="0" baseline="0" dirty="0"/>
          </a:p>
          <a:p>
            <a:r>
              <a:rPr lang="en-US" i="0" baseline="0" dirty="0"/>
              <a:t>We’ll even demonstrate that with you, and walk you through those steps.</a:t>
            </a:r>
          </a:p>
          <a:p>
            <a:endParaRPr lang="en-US" i="0" baseline="0" dirty="0"/>
          </a:p>
          <a:p>
            <a:r>
              <a:rPr lang="en-US" i="0" baseline="0" dirty="0"/>
              <a:t>We’ll talk about the “buddy system” of donning and doffing PPE, and we’ll practice that as well.</a:t>
            </a:r>
          </a:p>
          <a:p>
            <a:endParaRPr lang="en-US" i="0" baseline="0" dirty="0"/>
          </a:p>
          <a:p>
            <a:r>
              <a:rPr lang="en-US" i="0" baseline="0" dirty="0"/>
              <a:t>We’ll give you the opportunity to don and doff PPE. We’ll perform it for you one more time, and then we’ll evaluate you donning and doffing through use of the checklist.</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remove our face</a:t>
            </a:r>
            <a:r>
              <a:rPr lang="en-US" baseline="0" dirty="0"/>
              <a:t> masks, which are our respirators or surgical masks. Do not touch the front of the mask or the respirator—remember this, as it is contaminated! </a:t>
            </a:r>
          </a:p>
          <a:p>
            <a:endParaRPr lang="en-US" baseline="0" dirty="0"/>
          </a:p>
          <a:p>
            <a:r>
              <a:rPr lang="en-US" baseline="0" dirty="0"/>
              <a:t>Surgical masks should have two ties. First grasp the ones at the bottom, and then the top, to remove the mask which paying special attention not to touch the front. </a:t>
            </a:r>
            <a:r>
              <a:rPr lang="en-US" i="1" baseline="0" dirty="0"/>
              <a:t>Ask facilitator to perform this task, talking their way through the step, to ensure the front of the mask is not touched.</a:t>
            </a:r>
          </a:p>
          <a:p>
            <a:endParaRPr lang="en-US" i="1" baseline="0" dirty="0"/>
          </a:p>
          <a:p>
            <a:r>
              <a:rPr lang="en-US" i="0" baseline="0" dirty="0"/>
              <a:t>If you have an respirator, most likely an N95, remove by pulling the bottom strap first over the back of the head, followed by the top strap. Don’t let go of the top strap as you are now using it to hold the respirator. </a:t>
            </a:r>
            <a:r>
              <a:rPr lang="en-US" i="1" baseline="0" dirty="0"/>
              <a:t>Ask the facilitator to perform this task, talking aloud through taking the bottom strap off first, then the top strap.</a:t>
            </a:r>
          </a:p>
          <a:p>
            <a:endParaRPr lang="en-US" i="1" baseline="0" dirty="0"/>
          </a:p>
          <a:p>
            <a:r>
              <a:rPr lang="en-US" i="0" baseline="0" dirty="0"/>
              <a:t>Finally, discard the mask in a waste container. Remember to only touch the straps when doing this.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dirty="0"/>
          </a:p>
        </p:txBody>
      </p:sp>
    </p:spTree>
    <p:extLst>
      <p:ext uri="{BB962C8B-B14F-4D97-AF65-F5344CB8AC3E}">
        <p14:creationId xmlns:p14="http://schemas.microsoft.com/office/powerpoint/2010/main" val="4223302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a:t>
            </a:r>
            <a:r>
              <a:rPr lang="en-US" baseline="0" dirty="0"/>
              <a:t> the last step here is the first step in donning….wash your hands! This is a repeat of the first slide but it is very important to remember!!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21</a:t>
            </a:fld>
            <a:endParaRPr lang="en-US" dirty="0"/>
          </a:p>
        </p:txBody>
      </p:sp>
    </p:spTree>
    <p:extLst>
      <p:ext uri="{BB962C8B-B14F-4D97-AF65-F5344CB8AC3E}">
        <p14:creationId xmlns:p14="http://schemas.microsoft.com/office/powerpoint/2010/main" val="4137550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break out</a:t>
            </a:r>
            <a:r>
              <a:rPr lang="en-US" baseline="0" dirty="0"/>
              <a:t> into groups for practice and evaluation of you donning and doffing, let’s discuss the buddy system.</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22</a:t>
            </a:fld>
            <a:endParaRPr lang="en-US" dirty="0"/>
          </a:p>
        </p:txBody>
      </p:sp>
    </p:spTree>
    <p:extLst>
      <p:ext uri="{BB962C8B-B14F-4D97-AF65-F5344CB8AC3E}">
        <p14:creationId xmlns:p14="http://schemas.microsoft.com/office/powerpoint/2010/main" val="1619436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buddy system is a way to help your colleagues with donning and doffing PPE. One person can assist another, particularly if the person you are assisting has primary responsibility for caring for an ill person. </a:t>
            </a:r>
          </a:p>
          <a:p>
            <a:endParaRPr lang="en-US" baseline="0" dirty="0"/>
          </a:p>
          <a:p>
            <a:r>
              <a:rPr lang="en-US" baseline="0" dirty="0"/>
              <a:t>In addition to helping don the PPE, a “buddy” can inspect that PPE to ensure there are no tears or holes in the PPE to ensure maximum coverage.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23</a:t>
            </a:fld>
            <a:endParaRPr lang="en-US" dirty="0"/>
          </a:p>
        </p:txBody>
      </p:sp>
    </p:spTree>
    <p:extLst>
      <p:ext uri="{BB962C8B-B14F-4D97-AF65-F5344CB8AC3E}">
        <p14:creationId xmlns:p14="http://schemas.microsoft.com/office/powerpoint/2010/main" val="2652435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24</a:t>
            </a:fld>
            <a:endParaRPr lang="en-US" dirty="0"/>
          </a:p>
        </p:txBody>
      </p:sp>
    </p:spTree>
    <p:extLst>
      <p:ext uri="{BB962C8B-B14F-4D97-AF65-F5344CB8AC3E}">
        <p14:creationId xmlns:p14="http://schemas.microsoft.com/office/powerpoint/2010/main" val="3114761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See facilitator’s guide for detailed notes on this activity.</a:t>
            </a:r>
            <a:endParaRPr lang="en-US" i="1" baseline="0" dirty="0"/>
          </a:p>
          <a:p>
            <a:endParaRPr lang="en-US" i="1" baseline="0" dirty="0"/>
          </a:p>
          <a:p>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25</a:t>
            </a:fld>
            <a:endParaRPr lang="en-US" dirty="0"/>
          </a:p>
        </p:txBody>
      </p:sp>
    </p:spTree>
    <p:extLst>
      <p:ext uri="{BB962C8B-B14F-4D97-AF65-F5344CB8AC3E}">
        <p14:creationId xmlns:p14="http://schemas.microsoft.com/office/powerpoint/2010/main" val="3863803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why this is so important.</a:t>
            </a:r>
          </a:p>
          <a:p>
            <a:endParaRPr lang="en-US" dirty="0"/>
          </a:p>
          <a:p>
            <a:r>
              <a:rPr lang="en-US" dirty="0"/>
              <a:t>PPE</a:t>
            </a:r>
            <a:r>
              <a:rPr lang="en-US" baseline="0" dirty="0"/>
              <a:t> gives you the best protection possible from disease. As part of your job, you are exposed to ill people regularly. Through the proper use of PPE, you can decrease the chance that you get ill.</a:t>
            </a:r>
          </a:p>
          <a:p>
            <a:endParaRPr lang="en-US" baseline="0" dirty="0"/>
          </a:p>
          <a:p>
            <a:r>
              <a:rPr lang="en-US" baseline="0" dirty="0"/>
              <a:t>And by reducing the chance you get ill, you are also reducing the likelihood that people around you get ill.</a:t>
            </a:r>
          </a:p>
          <a:p>
            <a:endParaRPr lang="en-US" baseline="0" dirty="0"/>
          </a:p>
          <a:p>
            <a:r>
              <a:rPr lang="en-US" baseline="0" dirty="0"/>
              <a:t>But just wearing PPE isn’t all. You have to don and doff it in the right order, and ensure the PPE is clean and not torn. If there is one small breach in the PPE, it is not effective. There are multiple examples of disease spread documented when PPE is not worn properly. </a:t>
            </a:r>
          </a:p>
          <a:p>
            <a:endParaRPr lang="en-US" baseline="0" dirty="0"/>
          </a:p>
          <a:p>
            <a:r>
              <a:rPr lang="en-US" baseline="0" dirty="0"/>
              <a:t>Remember when donning and doffing PPE to be careful of cross-contamination, it is often just as important how you doff your PPE as it is how you don it. Cross-contamination can lead to disease spread just as easily as not correctly wearing PPE.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4203236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Gown or Apron protects body and clothes from transfer of germs by blood and bodily fluids. Not all protect against blood and body fluids- choose one that is resistant to fluids or waterproof. It can be disposable or reusable.</a:t>
            </a:r>
          </a:p>
          <a:p>
            <a:r>
              <a:rPr lang="en-US" dirty="0"/>
              <a:t>Disposable should be discarded when damaged or contaminated with blood or bodily fluids.</a:t>
            </a:r>
          </a:p>
          <a:p>
            <a:r>
              <a:rPr lang="en-US" dirty="0"/>
              <a:t>Reusable should be properly cleaned and disinfected when contaminated or prior to sharing among wearers.</a:t>
            </a:r>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1006313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Surgical Mask (also known as facemask)</a:t>
            </a:r>
          </a:p>
          <a:p>
            <a:r>
              <a:rPr lang="en-US" dirty="0"/>
              <a:t>•Surgical masks are disposable and should be discarded after each encounter</a:t>
            </a:r>
          </a:p>
          <a:p>
            <a:r>
              <a:rPr lang="en-US" dirty="0"/>
              <a:t>•Loose-fitting; leakage occurs around edges of mask when wearer inhales</a:t>
            </a:r>
          </a:p>
          <a:p>
            <a:r>
              <a:rPr lang="en-US" b="1" dirty="0"/>
              <a:t>N-95 Respirator</a:t>
            </a:r>
          </a:p>
          <a:p>
            <a:pPr marL="171450" indent="-171450">
              <a:buFont typeface="Arial" panose="020B0604020202020204" pitchFamily="34" charset="0"/>
              <a:buChar char="•"/>
            </a:pPr>
            <a:r>
              <a:rPr lang="en-US" dirty="0"/>
              <a:t>Requires the user to be fit tested every year </a:t>
            </a:r>
          </a:p>
          <a:p>
            <a:pPr marL="171450" indent="-171450">
              <a:buFont typeface="Arial" panose="020B0604020202020204" pitchFamily="34" charset="0"/>
              <a:buChar char="•"/>
            </a:pPr>
            <a:r>
              <a:rPr lang="en-US" dirty="0"/>
              <a:t>Check the seal each time respirator is donned</a:t>
            </a:r>
          </a:p>
          <a:p>
            <a:pPr marL="171450" indent="-171450">
              <a:buFont typeface="Arial" panose="020B0604020202020204" pitchFamily="34" charset="0"/>
              <a:buChar char="•"/>
            </a:pPr>
            <a:r>
              <a:rPr lang="en-US" dirty="0"/>
              <a:t>Tight fitting; when properly fitted and donned, minimal leakage occurs around edges of the respirator when wearer inhales</a:t>
            </a:r>
          </a:p>
          <a:p>
            <a:pPr marL="171450" indent="-171450">
              <a:buFont typeface="Arial" panose="020B0604020202020204" pitchFamily="34" charset="0"/>
              <a:buChar char="•"/>
            </a:pPr>
            <a:r>
              <a:rPr lang="en-US" dirty="0"/>
              <a:t>Disposable and ideally should be discarded after each encounter</a:t>
            </a:r>
          </a:p>
          <a:p>
            <a:pPr marL="171450" indent="-171450">
              <a:buFont typeface="Arial" panose="020B0604020202020204" pitchFamily="34" charset="0"/>
              <a:buChar char="•"/>
            </a:pPr>
            <a:r>
              <a:rPr lang="en-US" dirty="0"/>
              <a:t>It should also be discarded when it becomes damaged or deformed; no longer forms an effective seal to the face; becomes wet or visibly dirty; breathing becomes difficult; or if it becomes contaminated with blood, respiratory or nasal secretions, or other bodily fluids</a:t>
            </a:r>
          </a:p>
          <a:p>
            <a:endParaRPr lang="en-US" dirty="0"/>
          </a:p>
          <a:p>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30079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Disposable or reusable versions available</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Disposable face shields should be discarded when they become damaged or if they become contaminated with blood or body fluids</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Reusable goggles and faces shields should be properly cleaned and disinfected when they become contaminated with blood and body fluids and between shared use among wearers</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1828853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Gloves are disposable and should be discarded after each encounter</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Make sure gloves fit (different sizes are available)</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050021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Must be properly removed when leaving the contaminated area to prevent carrying the germs to other areas</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Disposable or reusable versions available</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Disposable boots or shoe covers should be discarded when they becomes damaged or if they become contaminated with blood or body fluids</a:t>
            </a:r>
            <a:endParaRPr lang="en-N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Reusable boots should be properly cleaned and disinfected when they become contaminated with blood and body fluids and between shared use among wearers</a:t>
            </a:r>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287828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we will go over the steps for donning PPE in detail. Please turn to your job aid on donning and doffing PPE in your handbooks.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a:t>Call up 2 additional facilitators to come to the front of the room. </a:t>
            </a:r>
            <a:r>
              <a:rPr lang="en-US" baseline="0" dirty="0"/>
              <a:t>You are also going to see us taking a few short videos of our instructors performing these tasks. We can try to share these with you after the training. </a:t>
            </a:r>
            <a:r>
              <a:rPr lang="en-US" i="1" baseline="0" dirty="0"/>
              <a:t>Ask videographer to come to front of room and take small, 30 second to one minute clips of each step.</a:t>
            </a:r>
            <a:endParaRPr lang="en-US" dirty="0"/>
          </a:p>
          <a:p>
            <a:endParaRPr lang="en-US" i="1" baseline="0" dirty="0"/>
          </a:p>
          <a:p>
            <a:r>
              <a:rPr lang="en-US" i="0" baseline="0" dirty="0"/>
              <a:t>(</a:t>
            </a:r>
            <a:r>
              <a:rPr lang="en-US" i="1" baseline="0" dirty="0"/>
              <a:t>Facilitators’ names)</a:t>
            </a:r>
            <a:r>
              <a:rPr lang="en-US" i="0" baseline="0" dirty="0"/>
              <a:t> will be demonstrating the action steps of putting on the PPE, and we will walk you through each step.</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1731872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en-US" b="1" dirty="0"/>
              <a:t>Personal Protective Equipment (PPE) at POE: Donning and Doffing PPE</a:t>
            </a:r>
          </a:p>
        </p:txBody>
      </p:sp>
      <p:sp>
        <p:nvSpPr>
          <p:cNvPr id="3" name="Subtitle 2"/>
          <p:cNvSpPr>
            <a:spLocks noGrp="1"/>
          </p:cNvSpPr>
          <p:nvPr>
            <p:ph type="subTitle" idx="1"/>
          </p:nvPr>
        </p:nvSpPr>
        <p:spPr>
          <a:xfrm>
            <a:off x="1154955" y="4777379"/>
            <a:ext cx="8825658" cy="1612131"/>
          </a:xfrm>
        </p:spPr>
        <p:txBody>
          <a:bodyPr/>
          <a:lstStyle/>
          <a:p>
            <a:r>
              <a:rPr lang="en-US" dirty="0"/>
              <a:t>Master training program</a:t>
            </a:r>
          </a:p>
          <a:p>
            <a:r>
              <a:rPr lang="en-US" dirty="0"/>
              <a:t>[</a:t>
            </a:r>
            <a:r>
              <a:rPr lang="en-US" dirty="0">
                <a:solidFill>
                  <a:srgbClr val="FF0000"/>
                </a:solidFill>
              </a:rPr>
              <a:t>Date</a:t>
            </a:r>
            <a:r>
              <a:rPr lang="en-US" dirty="0"/>
              <a:t>]</a:t>
            </a:r>
          </a:p>
          <a:p>
            <a:r>
              <a:rPr lang="en-US" dirty="0"/>
              <a:t> </a:t>
            </a:r>
          </a:p>
          <a:p>
            <a:r>
              <a:rPr lang="en-US" dirty="0"/>
              <a:t> </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1063416"/>
            <a:ext cx="8761413" cy="706964"/>
          </a:xfrm>
        </p:spPr>
        <p:txBody>
          <a:bodyPr/>
          <a:lstStyle/>
          <a:p>
            <a:r>
              <a:rPr lang="en-US" dirty="0"/>
              <a:t>Step 1: Wash Hands!</a:t>
            </a:r>
          </a:p>
        </p:txBody>
      </p:sp>
      <p:sp>
        <p:nvSpPr>
          <p:cNvPr id="3" name="Content Placeholder 2"/>
          <p:cNvSpPr>
            <a:spLocks noGrp="1"/>
          </p:cNvSpPr>
          <p:nvPr>
            <p:ph idx="1"/>
          </p:nvPr>
        </p:nvSpPr>
        <p:spPr>
          <a:xfrm>
            <a:off x="502444" y="2402373"/>
            <a:ext cx="11187112" cy="3940175"/>
          </a:xfrm>
        </p:spPr>
        <p:txBody>
          <a:bodyPr>
            <a:normAutofit lnSpcReduction="10000"/>
          </a:bodyPr>
          <a:lstStyle/>
          <a:p>
            <a:r>
              <a:rPr lang="en-US" sz="2000" b="1" dirty="0"/>
              <a:t>For all—primary assessments, secondary assessments, and any time hands might be dirty!</a:t>
            </a:r>
          </a:p>
          <a:p>
            <a:r>
              <a:rPr lang="en-US" sz="2000" dirty="0"/>
              <a:t>Good hand hygiene is the </a:t>
            </a:r>
            <a:r>
              <a:rPr lang="en-US" sz="2000" b="1" dirty="0"/>
              <a:t>first</a:t>
            </a:r>
            <a:r>
              <a:rPr lang="en-US" sz="2000" dirty="0"/>
              <a:t> and last line of defense against the spread of disease</a:t>
            </a:r>
          </a:p>
          <a:p>
            <a:r>
              <a:rPr lang="en-US" sz="2000" dirty="0"/>
              <a:t>Wash with soap and water for at least 20 seconds</a:t>
            </a:r>
          </a:p>
          <a:p>
            <a:pPr lvl="1"/>
            <a:r>
              <a:rPr lang="en-US" sz="1800" dirty="0"/>
              <a:t>If soap and water are not available, use an alcohol-based hand rub (containing at least 60% alcohol)</a:t>
            </a:r>
          </a:p>
          <a:p>
            <a:r>
              <a:rPr lang="en-US" sz="2000" dirty="0"/>
              <a:t>If hands are visibly soiled, wash with soap </a:t>
            </a:r>
          </a:p>
          <a:p>
            <a:pPr marL="0" indent="0">
              <a:buNone/>
            </a:pPr>
            <a:r>
              <a:rPr lang="en-US" sz="2000" dirty="0"/>
              <a:t>     and warm water</a:t>
            </a:r>
          </a:p>
          <a:p>
            <a:r>
              <a:rPr lang="en-US" sz="2000" dirty="0"/>
              <a:t>Take off jewelry or items that might interfere </a:t>
            </a:r>
          </a:p>
          <a:p>
            <a:pPr marL="0" indent="0">
              <a:buNone/>
            </a:pPr>
            <a:r>
              <a:rPr lang="en-US" sz="2000" dirty="0"/>
              <a:t>     with gloves </a:t>
            </a:r>
            <a:r>
              <a:rPr lang="en-US" dirty="0"/>
              <a:t>later</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623" y="4372460"/>
            <a:ext cx="5263409" cy="1976555"/>
          </a:xfrm>
          <a:prstGeom prst="rect">
            <a:avLst/>
          </a:prstGeom>
        </p:spPr>
      </p:pic>
    </p:spTree>
    <p:extLst>
      <p:ext uri="{BB962C8B-B14F-4D97-AF65-F5344CB8AC3E}">
        <p14:creationId xmlns:p14="http://schemas.microsoft.com/office/powerpoint/2010/main" val="2124961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Gown </a:t>
            </a:r>
          </a:p>
        </p:txBody>
      </p:sp>
      <p:sp>
        <p:nvSpPr>
          <p:cNvPr id="3" name="Content Placeholder 2"/>
          <p:cNvSpPr>
            <a:spLocks noGrp="1"/>
          </p:cNvSpPr>
          <p:nvPr>
            <p:ph idx="1"/>
          </p:nvPr>
        </p:nvSpPr>
        <p:spPr>
          <a:xfrm>
            <a:off x="471487" y="2617787"/>
            <a:ext cx="6257925" cy="3416300"/>
          </a:xfrm>
        </p:spPr>
        <p:txBody>
          <a:bodyPr>
            <a:normAutofit/>
          </a:bodyPr>
          <a:lstStyle/>
          <a:p>
            <a:r>
              <a:rPr lang="en-US" sz="2000" b="1" dirty="0"/>
              <a:t>Usually for secondary assessments/screening (unless you know ahead of time that bodily fluids are an issue)</a:t>
            </a:r>
          </a:p>
          <a:p>
            <a:r>
              <a:rPr lang="en-US" sz="2000" dirty="0"/>
              <a:t>Put arms through the armholes (the opening to the gown goes in the back)</a:t>
            </a:r>
          </a:p>
          <a:p>
            <a:r>
              <a:rPr lang="en-US" sz="2000" dirty="0"/>
              <a:t>Fasten in the back at the neck and waist</a:t>
            </a:r>
          </a:p>
          <a:p>
            <a:r>
              <a:rPr lang="en-US" sz="2000" dirty="0"/>
              <a:t>If gown is too small, use two gowns, the first tied in the front and the second tied in the back</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72274" y="2617787"/>
            <a:ext cx="5233051" cy="2768601"/>
          </a:xfrm>
          <a:prstGeom prst="rect">
            <a:avLst/>
          </a:prstGeom>
        </p:spPr>
      </p:pic>
    </p:spTree>
    <p:extLst>
      <p:ext uri="{BB962C8B-B14F-4D97-AF65-F5344CB8AC3E}">
        <p14:creationId xmlns:p14="http://schemas.microsoft.com/office/powerpoint/2010/main" val="1610880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FB2DD-C16A-4B1C-A401-8B92487C3686}"/>
              </a:ext>
            </a:extLst>
          </p:cNvPr>
          <p:cNvSpPr>
            <a:spLocks noGrp="1"/>
          </p:cNvSpPr>
          <p:nvPr>
            <p:ph type="title"/>
          </p:nvPr>
        </p:nvSpPr>
        <p:spPr>
          <a:xfrm>
            <a:off x="772816" y="742729"/>
            <a:ext cx="10309166" cy="1073496"/>
          </a:xfrm>
        </p:spPr>
        <p:txBody>
          <a:bodyPr/>
          <a:lstStyle/>
          <a:p>
            <a:r>
              <a:rPr lang="en-US" dirty="0"/>
              <a:t>Step 3: N95 Respirator</a:t>
            </a:r>
            <a:br>
              <a:rPr lang="en-US" dirty="0"/>
            </a:br>
            <a:r>
              <a:rPr lang="en-US" sz="2200" dirty="0">
                <a:solidFill>
                  <a:srgbClr val="FF0000"/>
                </a:solidFill>
              </a:rPr>
              <a:t>(Important Note: Ensure you are fit-tested prior to wearing a respirator)</a:t>
            </a:r>
            <a:endParaRPr lang="en-US" sz="2200" dirty="0"/>
          </a:p>
        </p:txBody>
      </p:sp>
      <p:sp>
        <p:nvSpPr>
          <p:cNvPr id="3" name="Content Placeholder 2">
            <a:extLst>
              <a:ext uri="{FF2B5EF4-FFF2-40B4-BE49-F238E27FC236}">
                <a16:creationId xmlns:a16="http://schemas.microsoft.com/office/drawing/2014/main" id="{299C1E94-58B3-4885-87AC-09F816685498}"/>
              </a:ext>
            </a:extLst>
          </p:cNvPr>
          <p:cNvSpPr>
            <a:spLocks noGrp="1"/>
          </p:cNvSpPr>
          <p:nvPr>
            <p:ph idx="1"/>
          </p:nvPr>
        </p:nvSpPr>
        <p:spPr>
          <a:xfrm>
            <a:off x="532263" y="2232212"/>
            <a:ext cx="11068334" cy="4482486"/>
          </a:xfrm>
        </p:spPr>
        <p:txBody>
          <a:bodyPr>
            <a:normAutofit fontScale="92500" lnSpcReduction="10000"/>
          </a:bodyPr>
          <a:lstStyle/>
          <a:p>
            <a:r>
              <a:rPr lang="en-US" sz="2200" dirty="0"/>
              <a:t>Perform every time you wear a N95 respirator</a:t>
            </a:r>
          </a:p>
          <a:p>
            <a:r>
              <a:rPr lang="en-US" sz="2200" dirty="0"/>
              <a:t>Seal check</a:t>
            </a:r>
          </a:p>
          <a:p>
            <a:pPr lvl="1"/>
            <a:r>
              <a:rPr lang="en-US" sz="2200" dirty="0"/>
              <a:t>Step 1: Is it clean?</a:t>
            </a:r>
          </a:p>
          <a:p>
            <a:pPr lvl="1"/>
            <a:r>
              <a:rPr lang="en-US" sz="2200" dirty="0"/>
              <a:t>Step 2: Is it on correctly?</a:t>
            </a:r>
          </a:p>
          <a:p>
            <a:pPr lvl="1"/>
            <a:r>
              <a:rPr lang="en-US" sz="2200" dirty="0"/>
              <a:t>Step 3: Does it fit?</a:t>
            </a:r>
          </a:p>
          <a:p>
            <a:pPr lvl="0"/>
            <a:r>
              <a:rPr lang="en-US" sz="2200" dirty="0"/>
              <a:t>Proper fit</a:t>
            </a:r>
          </a:p>
          <a:p>
            <a:pPr lvl="1"/>
            <a:r>
              <a:rPr lang="en-US" sz="2200" dirty="0"/>
              <a:t>Tight</a:t>
            </a:r>
          </a:p>
          <a:p>
            <a:pPr lvl="1"/>
            <a:r>
              <a:rPr lang="en-US" sz="2200" dirty="0"/>
              <a:t>Should not be able to detect outside smells</a:t>
            </a:r>
          </a:p>
          <a:p>
            <a:pPr lvl="1"/>
            <a:r>
              <a:rPr lang="en-US" sz="2200" dirty="0"/>
              <a:t>Minimal leakage when inhaling</a:t>
            </a:r>
          </a:p>
          <a:p>
            <a:pPr lvl="1"/>
            <a:r>
              <a:rPr lang="en-US" sz="2200" dirty="0"/>
              <a:t>Different sizes available</a:t>
            </a:r>
          </a:p>
          <a:p>
            <a:pPr lvl="1"/>
            <a:r>
              <a:rPr lang="en-US" sz="2200" dirty="0"/>
              <a:t>Situations where N95 will not work</a:t>
            </a:r>
          </a:p>
          <a:p>
            <a:endParaRPr lang="en-US" dirty="0"/>
          </a:p>
        </p:txBody>
      </p:sp>
      <p:sp>
        <p:nvSpPr>
          <p:cNvPr id="4" name="Slide Number Placeholder 3">
            <a:extLst>
              <a:ext uri="{FF2B5EF4-FFF2-40B4-BE49-F238E27FC236}">
                <a16:creationId xmlns:a16="http://schemas.microsoft.com/office/drawing/2014/main" id="{AE39A133-2C74-4A58-A26C-0D2AB22FDFC1}"/>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91476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0F80C-2EF3-4637-9201-56D04023F797}"/>
              </a:ext>
            </a:extLst>
          </p:cNvPr>
          <p:cNvSpPr>
            <a:spLocks noGrp="1"/>
          </p:cNvSpPr>
          <p:nvPr>
            <p:ph type="title"/>
          </p:nvPr>
        </p:nvSpPr>
        <p:spPr/>
        <p:txBody>
          <a:bodyPr/>
          <a:lstStyle/>
          <a:p>
            <a:r>
              <a:rPr lang="en-US" dirty="0"/>
              <a:t>Step 3: N95 Respirator (continued)</a:t>
            </a:r>
          </a:p>
        </p:txBody>
      </p:sp>
      <p:sp>
        <p:nvSpPr>
          <p:cNvPr id="4" name="Slide Number Placeholder 3">
            <a:extLst>
              <a:ext uri="{FF2B5EF4-FFF2-40B4-BE49-F238E27FC236}">
                <a16:creationId xmlns:a16="http://schemas.microsoft.com/office/drawing/2014/main" id="{F7B5C5E5-7AAD-4D35-AE40-167AE930E125}"/>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Content Placeholder 4">
            <a:extLst>
              <a:ext uri="{FF2B5EF4-FFF2-40B4-BE49-F238E27FC236}">
                <a16:creationId xmlns:a16="http://schemas.microsoft.com/office/drawing/2014/main" id="{12D2F90D-010F-42A2-BB0A-DA4543BD5DD1}"/>
              </a:ext>
            </a:extLst>
          </p:cNvPr>
          <p:cNvPicPr>
            <a:picLocks noGrp="1" noChangeAspect="1"/>
          </p:cNvPicPr>
          <p:nvPr>
            <p:ph idx="1"/>
          </p:nvPr>
        </p:nvPicPr>
        <p:blipFill>
          <a:blip r:embed="rId3"/>
          <a:stretch>
            <a:fillRect/>
          </a:stretch>
        </p:blipFill>
        <p:spPr>
          <a:xfrm>
            <a:off x="2274505" y="1705625"/>
            <a:ext cx="7641861" cy="5117217"/>
          </a:xfrm>
          <a:prstGeom prst="rect">
            <a:avLst/>
          </a:prstGeom>
        </p:spPr>
      </p:pic>
    </p:spTree>
    <p:extLst>
      <p:ext uri="{BB962C8B-B14F-4D97-AF65-F5344CB8AC3E}">
        <p14:creationId xmlns:p14="http://schemas.microsoft.com/office/powerpoint/2010/main" val="1225148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Face shield or goggles</a:t>
            </a:r>
          </a:p>
        </p:txBody>
      </p:sp>
      <p:sp>
        <p:nvSpPr>
          <p:cNvPr id="3" name="Content Placeholder 2"/>
          <p:cNvSpPr>
            <a:spLocks noGrp="1"/>
          </p:cNvSpPr>
          <p:nvPr>
            <p:ph idx="1"/>
          </p:nvPr>
        </p:nvSpPr>
        <p:spPr>
          <a:xfrm>
            <a:off x="542925" y="2603500"/>
            <a:ext cx="11115675" cy="2225675"/>
          </a:xfrm>
        </p:spPr>
        <p:txBody>
          <a:bodyPr>
            <a:normAutofit/>
          </a:bodyPr>
          <a:lstStyle/>
          <a:p>
            <a:r>
              <a:rPr lang="en-US" sz="2000" b="1" dirty="0"/>
              <a:t>Only for secondary assessments/screening</a:t>
            </a:r>
          </a:p>
          <a:p>
            <a:r>
              <a:rPr lang="en-US" sz="2000" dirty="0"/>
              <a:t>If wearing face shield, position over face and secure on brow with headband</a:t>
            </a:r>
          </a:p>
          <a:p>
            <a:r>
              <a:rPr lang="en-US" sz="2000" dirty="0"/>
              <a:t>If wearing goggles, position over eyes and secure to the head using the ear pieces or headband</a:t>
            </a:r>
          </a:p>
          <a:p>
            <a:r>
              <a:rPr lang="en-US" sz="2000" dirty="0"/>
              <a:t>Adjust to fit comfortably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3192" y="3866355"/>
            <a:ext cx="5809885" cy="2391569"/>
          </a:xfrm>
          <a:prstGeom prst="rect">
            <a:avLst/>
          </a:prstGeom>
        </p:spPr>
      </p:pic>
    </p:spTree>
    <p:extLst>
      <p:ext uri="{BB962C8B-B14F-4D97-AF65-F5344CB8AC3E}">
        <p14:creationId xmlns:p14="http://schemas.microsoft.com/office/powerpoint/2010/main" val="831665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5: Gloves</a:t>
            </a:r>
          </a:p>
        </p:txBody>
      </p:sp>
      <p:sp>
        <p:nvSpPr>
          <p:cNvPr id="3" name="Content Placeholder 2"/>
          <p:cNvSpPr>
            <a:spLocks noGrp="1"/>
          </p:cNvSpPr>
          <p:nvPr>
            <p:ph idx="1"/>
          </p:nvPr>
        </p:nvSpPr>
        <p:spPr>
          <a:xfrm>
            <a:off x="6429374" y="2603500"/>
            <a:ext cx="5529263" cy="3416300"/>
          </a:xfrm>
        </p:spPr>
        <p:txBody>
          <a:bodyPr>
            <a:normAutofit/>
          </a:bodyPr>
          <a:lstStyle/>
          <a:p>
            <a:r>
              <a:rPr lang="en-US" sz="2000" b="1" dirty="0"/>
              <a:t>For both primary AND secondary assessments/screening</a:t>
            </a:r>
          </a:p>
          <a:p>
            <a:r>
              <a:rPr lang="en-US" sz="2000" b="1" dirty="0"/>
              <a:t>Know your glove size!</a:t>
            </a:r>
          </a:p>
          <a:p>
            <a:r>
              <a:rPr lang="en-US" sz="2000" dirty="0"/>
              <a:t>Insert hands into gloves</a:t>
            </a:r>
          </a:p>
          <a:p>
            <a:r>
              <a:rPr lang="en-US" sz="2000" dirty="0"/>
              <a:t>Extend to cover wrist of gown (if you are wearing a gown)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606" y="2752592"/>
            <a:ext cx="5841750" cy="2648083"/>
          </a:xfrm>
          <a:prstGeom prst="rect">
            <a:avLst/>
          </a:prstGeom>
        </p:spPr>
      </p:pic>
    </p:spTree>
    <p:extLst>
      <p:ext uri="{BB962C8B-B14F-4D97-AF65-F5344CB8AC3E}">
        <p14:creationId xmlns:p14="http://schemas.microsoft.com/office/powerpoint/2010/main" val="3330994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Doffing (Removing) PPE Steps</a:t>
            </a:r>
          </a:p>
        </p:txBody>
      </p:sp>
      <p:sp>
        <p:nvSpPr>
          <p:cNvPr id="3" name="Text Placeholder 2"/>
          <p:cNvSpPr>
            <a:spLocks noGrp="1"/>
          </p:cNvSpPr>
          <p:nvPr>
            <p:ph type="body" idx="1"/>
          </p:nvPr>
        </p:nvSpPr>
        <p:spPr/>
        <p:txBody>
          <a:bodyPr/>
          <a:lstStyle/>
          <a:p>
            <a:r>
              <a:rPr lang="en-US" dirty="0"/>
              <a:t>For [</a:t>
            </a:r>
            <a:r>
              <a:rPr lang="en-US" dirty="0">
                <a:solidFill>
                  <a:srgbClr val="FF0000"/>
                </a:solidFill>
              </a:rPr>
              <a:t>POE health agency</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766127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Remove Gloves</a:t>
            </a:r>
          </a:p>
        </p:txBody>
      </p:sp>
      <p:sp>
        <p:nvSpPr>
          <p:cNvPr id="3" name="Content Placeholder 2"/>
          <p:cNvSpPr>
            <a:spLocks noGrp="1"/>
          </p:cNvSpPr>
          <p:nvPr>
            <p:ph idx="1"/>
          </p:nvPr>
        </p:nvSpPr>
        <p:spPr>
          <a:xfrm>
            <a:off x="5281945" y="2603500"/>
            <a:ext cx="6757988" cy="4025900"/>
          </a:xfrm>
        </p:spPr>
        <p:txBody>
          <a:bodyPr>
            <a:normAutofit lnSpcReduction="10000"/>
          </a:bodyPr>
          <a:lstStyle/>
          <a:p>
            <a:r>
              <a:rPr lang="en-US" sz="2000" dirty="0"/>
              <a:t>The outsides of your gloves are contaminated!</a:t>
            </a:r>
          </a:p>
          <a:p>
            <a:r>
              <a:rPr lang="en-US" sz="2000" dirty="0"/>
              <a:t>If your hands get contaminated during glove removal, immediately wash your hands or use an alcohol-based hand sanitizer </a:t>
            </a:r>
          </a:p>
          <a:p>
            <a:r>
              <a:rPr lang="en-US" sz="2000" dirty="0"/>
              <a:t>Using a gloved hand, grasp the palm area of the other gloved hand and peel off first glove </a:t>
            </a:r>
          </a:p>
          <a:p>
            <a:r>
              <a:rPr lang="en-US" sz="2000" dirty="0"/>
              <a:t>Hold removed glove in gloved hand </a:t>
            </a:r>
          </a:p>
          <a:p>
            <a:r>
              <a:rPr lang="en-US" sz="2000" dirty="0"/>
              <a:t>Slide fingers of ungloved hand under remaining glove at wrist and peel off second glove over first glove </a:t>
            </a:r>
          </a:p>
          <a:p>
            <a:r>
              <a:rPr lang="en-US" sz="2000" dirty="0"/>
              <a:t>Discard gloves in a waste container </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41" y="3101806"/>
            <a:ext cx="4772691" cy="2419688"/>
          </a:xfrm>
          <a:prstGeom prst="rect">
            <a:avLst/>
          </a:prstGeom>
        </p:spPr>
      </p:pic>
    </p:spTree>
    <p:extLst>
      <p:ext uri="{BB962C8B-B14F-4D97-AF65-F5344CB8AC3E}">
        <p14:creationId xmlns:p14="http://schemas.microsoft.com/office/powerpoint/2010/main" val="2619106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Remove goggles or face shield</a:t>
            </a:r>
          </a:p>
        </p:txBody>
      </p:sp>
      <p:sp>
        <p:nvSpPr>
          <p:cNvPr id="3" name="Content Placeholder 2"/>
          <p:cNvSpPr>
            <a:spLocks noGrp="1"/>
          </p:cNvSpPr>
          <p:nvPr>
            <p:ph idx="1"/>
          </p:nvPr>
        </p:nvSpPr>
        <p:spPr>
          <a:xfrm>
            <a:off x="526306" y="2303463"/>
            <a:ext cx="11017995" cy="2239963"/>
          </a:xfrm>
        </p:spPr>
        <p:txBody>
          <a:bodyPr>
            <a:normAutofit lnSpcReduction="10000"/>
          </a:bodyPr>
          <a:lstStyle/>
          <a:p>
            <a:r>
              <a:rPr lang="en-US" sz="2000" dirty="0"/>
              <a:t>Outside of goggles or face shield is contaminated! </a:t>
            </a:r>
          </a:p>
          <a:p>
            <a:r>
              <a:rPr lang="en-US" sz="2000" dirty="0"/>
              <a:t>If your hands get contaminated during goggle or face shield removal, immediately wash your hands or use an alcohol-based hand sanitizer </a:t>
            </a:r>
          </a:p>
          <a:p>
            <a:r>
              <a:rPr lang="en-US" sz="2000" dirty="0"/>
              <a:t>Remove goggles or face shield from the back by lifting head band or ear pieces </a:t>
            </a:r>
          </a:p>
          <a:p>
            <a:r>
              <a:rPr lang="en-US" sz="2000" dirty="0"/>
              <a:t>If the item is reusable, place in designated receptacle for reprocessing. Otherwise, discard in a waste container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5760" y="4549921"/>
            <a:ext cx="6180479" cy="2239964"/>
          </a:xfrm>
          <a:prstGeom prst="rect">
            <a:avLst/>
          </a:prstGeom>
        </p:spPr>
      </p:pic>
    </p:spTree>
    <p:extLst>
      <p:ext uri="{BB962C8B-B14F-4D97-AF65-F5344CB8AC3E}">
        <p14:creationId xmlns:p14="http://schemas.microsoft.com/office/powerpoint/2010/main" val="2643258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Remove gown</a:t>
            </a:r>
          </a:p>
        </p:txBody>
      </p:sp>
      <p:sp>
        <p:nvSpPr>
          <p:cNvPr id="3" name="Content Placeholder 2"/>
          <p:cNvSpPr>
            <a:spLocks noGrp="1"/>
          </p:cNvSpPr>
          <p:nvPr>
            <p:ph idx="1"/>
          </p:nvPr>
        </p:nvSpPr>
        <p:spPr>
          <a:xfrm>
            <a:off x="5024753" y="2603500"/>
            <a:ext cx="6776722" cy="3811588"/>
          </a:xfrm>
        </p:spPr>
        <p:txBody>
          <a:bodyPr>
            <a:noAutofit/>
          </a:bodyPr>
          <a:lstStyle/>
          <a:p>
            <a:r>
              <a:rPr lang="en-US" sz="2000" dirty="0"/>
              <a:t>Front and sleeves of gown are contaminated! </a:t>
            </a:r>
          </a:p>
          <a:p>
            <a:r>
              <a:rPr lang="en-US" sz="2000" dirty="0"/>
              <a:t>If your hands get contaminated during gown removal, immediately wash your hands or use an alcohol-based hand sanitizer </a:t>
            </a:r>
          </a:p>
          <a:p>
            <a:r>
              <a:rPr lang="en-US" sz="2000" dirty="0"/>
              <a:t>Unfasten gown ties, taking care that sleeves don’t contact your body when reaching for ties </a:t>
            </a:r>
          </a:p>
          <a:p>
            <a:r>
              <a:rPr lang="en-US" sz="2000" dirty="0"/>
              <a:t>Pull gown away from neck and shoulders, touching inside of gown only </a:t>
            </a:r>
          </a:p>
          <a:p>
            <a:r>
              <a:rPr lang="en-US" sz="2000" dirty="0"/>
              <a:t>Turn gown inside out </a:t>
            </a:r>
          </a:p>
          <a:p>
            <a:r>
              <a:rPr lang="en-US" sz="2000" dirty="0"/>
              <a:t>Fold or roll into a bundle and discard in a waste container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273" y="3104994"/>
            <a:ext cx="4515480" cy="2219635"/>
          </a:xfrm>
          <a:prstGeom prst="rect">
            <a:avLst/>
          </a:prstGeom>
        </p:spPr>
      </p:pic>
    </p:spTree>
    <p:extLst>
      <p:ext uri="{BB962C8B-B14F-4D97-AF65-F5344CB8AC3E}">
        <p14:creationId xmlns:p14="http://schemas.microsoft.com/office/powerpoint/2010/main" val="2724057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700088" y="2597148"/>
            <a:ext cx="10490651" cy="3711575"/>
          </a:xfrm>
        </p:spPr>
        <p:txBody>
          <a:bodyPr>
            <a:normAutofit/>
          </a:bodyPr>
          <a:lstStyle/>
          <a:p>
            <a:r>
              <a:rPr lang="en-US" sz="2400" dirty="0"/>
              <a:t>Learn how to safely don and doff PPE</a:t>
            </a:r>
          </a:p>
          <a:p>
            <a:pPr lvl="1"/>
            <a:r>
              <a:rPr lang="en-US" sz="2200" dirty="0"/>
              <a:t>Determine the correct order of steps to follow to don and doff</a:t>
            </a:r>
          </a:p>
          <a:p>
            <a:pPr lvl="1"/>
            <a:r>
              <a:rPr lang="en-US" sz="2200" dirty="0"/>
              <a:t>Introduce the “buddy system,” and its utility during donning and doffing</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Remove face mask or respirator</a:t>
            </a:r>
          </a:p>
        </p:txBody>
      </p:sp>
      <p:sp>
        <p:nvSpPr>
          <p:cNvPr id="3" name="Content Placeholder 2"/>
          <p:cNvSpPr>
            <a:spLocks noGrp="1"/>
          </p:cNvSpPr>
          <p:nvPr>
            <p:ph idx="1"/>
          </p:nvPr>
        </p:nvSpPr>
        <p:spPr>
          <a:xfrm>
            <a:off x="485776" y="2198687"/>
            <a:ext cx="11315700" cy="3416300"/>
          </a:xfrm>
        </p:spPr>
        <p:txBody>
          <a:bodyPr>
            <a:normAutofit/>
          </a:bodyPr>
          <a:lstStyle/>
          <a:p>
            <a:endParaRPr lang="en-US" dirty="0"/>
          </a:p>
          <a:p>
            <a:r>
              <a:rPr lang="en-US" sz="2000" dirty="0"/>
              <a:t>Front of mask/respirator is contaminated — DO NOT TOUCH! </a:t>
            </a:r>
          </a:p>
          <a:p>
            <a:r>
              <a:rPr lang="en-US" sz="2000" dirty="0"/>
              <a:t>If your hands get contaminated during mask/respirator removal, immediately wash your hands or use an alcohol-based hand sanitizer </a:t>
            </a:r>
          </a:p>
          <a:p>
            <a:r>
              <a:rPr lang="en-US" sz="2000" dirty="0"/>
              <a:t>Grasp bottom ties or elastics of the mask/respirator, then the ones at the top, and remove without touching the front </a:t>
            </a:r>
          </a:p>
          <a:p>
            <a:r>
              <a:rPr lang="en-US" sz="2000" dirty="0"/>
              <a:t>Discard in a waste container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2886" y="4214813"/>
            <a:ext cx="5767853" cy="2328862"/>
          </a:xfrm>
          <a:prstGeom prst="rect">
            <a:avLst/>
          </a:prstGeom>
        </p:spPr>
      </p:pic>
    </p:spTree>
    <p:extLst>
      <p:ext uri="{BB962C8B-B14F-4D97-AF65-F5344CB8AC3E}">
        <p14:creationId xmlns:p14="http://schemas.microsoft.com/office/powerpoint/2010/main" val="2353094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5: Wash Hands!</a:t>
            </a:r>
          </a:p>
        </p:txBody>
      </p:sp>
      <p:sp>
        <p:nvSpPr>
          <p:cNvPr id="3" name="Content Placeholder 2"/>
          <p:cNvSpPr>
            <a:spLocks noGrp="1"/>
          </p:cNvSpPr>
          <p:nvPr>
            <p:ph idx="1"/>
          </p:nvPr>
        </p:nvSpPr>
        <p:spPr>
          <a:xfrm>
            <a:off x="571501" y="2332036"/>
            <a:ext cx="11187112" cy="3940175"/>
          </a:xfrm>
        </p:spPr>
        <p:txBody>
          <a:bodyPr>
            <a:normAutofit/>
          </a:bodyPr>
          <a:lstStyle/>
          <a:p>
            <a:r>
              <a:rPr lang="en-US" sz="2000" b="1" dirty="0"/>
              <a:t>For all—primary assessments, secondary assessments, and each day!</a:t>
            </a:r>
          </a:p>
          <a:p>
            <a:r>
              <a:rPr lang="en-US" sz="2000" dirty="0"/>
              <a:t>Good hand hygiene is the first and </a:t>
            </a:r>
            <a:r>
              <a:rPr lang="en-US" sz="2000" b="1" dirty="0"/>
              <a:t>last</a:t>
            </a:r>
            <a:r>
              <a:rPr lang="en-US" sz="2000" dirty="0"/>
              <a:t> line of defense against the spread of disease</a:t>
            </a:r>
          </a:p>
          <a:p>
            <a:r>
              <a:rPr lang="en-US" sz="2000" dirty="0"/>
              <a:t>Wash with soap and water for at least 20 seconds</a:t>
            </a:r>
          </a:p>
          <a:p>
            <a:pPr lvl="1"/>
            <a:r>
              <a:rPr lang="en-US" sz="1800" dirty="0"/>
              <a:t>If soap and water are not available, use an alcohol-based hand rub (containing at least 60% alcohol)</a:t>
            </a:r>
          </a:p>
          <a:p>
            <a:r>
              <a:rPr lang="en-US" sz="2000" dirty="0"/>
              <a:t>If hands are visibly soiled, wash with soap and warm water</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4295" y="4713556"/>
            <a:ext cx="5263409" cy="1976555"/>
          </a:xfrm>
          <a:prstGeom prst="rect">
            <a:avLst/>
          </a:prstGeom>
        </p:spPr>
      </p:pic>
    </p:spTree>
    <p:extLst>
      <p:ext uri="{BB962C8B-B14F-4D97-AF65-F5344CB8AC3E}">
        <p14:creationId xmlns:p14="http://schemas.microsoft.com/office/powerpoint/2010/main" val="3451714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“Buddy System” of Donning and Doffing PPE</a:t>
            </a:r>
          </a:p>
        </p:txBody>
      </p:sp>
      <p:sp>
        <p:nvSpPr>
          <p:cNvPr id="3" name="Text Placeholder 2"/>
          <p:cNvSpPr>
            <a:spLocks noGrp="1"/>
          </p:cNvSpPr>
          <p:nvPr>
            <p:ph type="body" idx="1"/>
          </p:nvPr>
        </p:nvSpPr>
        <p:spPr>
          <a:xfrm>
            <a:off x="6895558" y="2677644"/>
            <a:ext cx="4877342" cy="2283823"/>
          </a:xfrm>
        </p:spPr>
        <p:txBody>
          <a:bodyPr/>
          <a:lstStyle/>
          <a:p>
            <a:r>
              <a:rPr lang="en-US" dirty="0"/>
              <a:t>For [</a:t>
            </a:r>
            <a:r>
              <a:rPr lang="en-US" dirty="0">
                <a:solidFill>
                  <a:srgbClr val="FF0000"/>
                </a:solidFill>
              </a:rPr>
              <a:t>POE health agency</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1931246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buddy system?</a:t>
            </a:r>
          </a:p>
        </p:txBody>
      </p:sp>
      <p:sp>
        <p:nvSpPr>
          <p:cNvPr id="3" name="Content Placeholder 2"/>
          <p:cNvSpPr>
            <a:spLocks noGrp="1"/>
          </p:cNvSpPr>
          <p:nvPr>
            <p:ph idx="1"/>
          </p:nvPr>
        </p:nvSpPr>
        <p:spPr>
          <a:xfrm>
            <a:off x="742950" y="2603500"/>
            <a:ext cx="10984229" cy="3416300"/>
          </a:xfrm>
        </p:spPr>
        <p:txBody>
          <a:bodyPr>
            <a:normAutofit/>
          </a:bodyPr>
          <a:lstStyle/>
          <a:p>
            <a:r>
              <a:rPr lang="en-US" sz="2800" dirty="0"/>
              <a:t>A method in which one person assists another with PPE placement</a:t>
            </a:r>
          </a:p>
          <a:p>
            <a:r>
              <a:rPr lang="en-US" sz="2800" dirty="0"/>
              <a:t>A buddy can also assist with:</a:t>
            </a:r>
          </a:p>
          <a:p>
            <a:pPr lvl="1"/>
            <a:r>
              <a:rPr lang="en-US" sz="2400" dirty="0"/>
              <a:t>Inspecting PPE for cuts, tears, or holes</a:t>
            </a:r>
          </a:p>
          <a:p>
            <a:pPr lvl="1"/>
            <a:r>
              <a:rPr lang="en-US" sz="2400" dirty="0"/>
              <a:t>Tying gowns, etc. </a:t>
            </a:r>
          </a:p>
          <a:p>
            <a:pPr lvl="1"/>
            <a:r>
              <a:rPr lang="en-US" sz="2400" dirty="0"/>
              <a:t>Ensuring masks have a tight fit </a:t>
            </a:r>
          </a:p>
          <a:p>
            <a:pPr lvl="2"/>
            <a:r>
              <a:rPr lang="en-US" sz="2000" dirty="0"/>
              <a:t>Ask your buddy, “Did you check your seal?”</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56001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Breakouts and PPE Evaluations</a:t>
            </a:r>
          </a:p>
        </p:txBody>
      </p:sp>
      <p:sp>
        <p:nvSpPr>
          <p:cNvPr id="3" name="Text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1456843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donning and doffing PPE!</a:t>
            </a:r>
          </a:p>
        </p:txBody>
      </p:sp>
      <p:sp>
        <p:nvSpPr>
          <p:cNvPr id="3" name="Content Placeholder 2"/>
          <p:cNvSpPr>
            <a:spLocks noGrp="1"/>
          </p:cNvSpPr>
          <p:nvPr>
            <p:ph idx="1"/>
          </p:nvPr>
        </p:nvSpPr>
        <p:spPr>
          <a:xfrm>
            <a:off x="614364" y="2603500"/>
            <a:ext cx="10872786" cy="3416300"/>
          </a:xfrm>
        </p:spPr>
        <p:txBody>
          <a:bodyPr/>
          <a:lstStyle/>
          <a:p>
            <a:r>
              <a:rPr lang="en-US" sz="2000" dirty="0"/>
              <a:t>Gather in your groups</a:t>
            </a:r>
            <a:r>
              <a:rPr lang="en-US" sz="2000" dirty="0">
                <a:solidFill>
                  <a:srgbClr val="FF0000"/>
                </a:solidFill>
              </a:rPr>
              <a:t>*</a:t>
            </a:r>
            <a:r>
              <a:rPr lang="en-US" sz="2000" dirty="0"/>
              <a:t> next to each pile of available PPE</a:t>
            </a:r>
          </a:p>
          <a:p>
            <a:r>
              <a:rPr lang="en-US" sz="2000" dirty="0"/>
              <a:t>Each group will have [</a:t>
            </a:r>
            <a:r>
              <a:rPr lang="en-US" sz="2000" dirty="0">
                <a:solidFill>
                  <a:srgbClr val="FF0000"/>
                </a:solidFill>
              </a:rPr>
              <a:t>number-number*</a:t>
            </a:r>
            <a:r>
              <a:rPr lang="en-US" sz="2000" dirty="0"/>
              <a:t>] of facilitators </a:t>
            </a:r>
          </a:p>
          <a:p>
            <a:r>
              <a:rPr lang="en-US" sz="2000" dirty="0"/>
              <a:t>Your facilitator will again demonstrate the entire donning and doffing process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5" name="TextBox 4"/>
          <p:cNvSpPr txBox="1"/>
          <p:nvPr/>
        </p:nvSpPr>
        <p:spPr>
          <a:xfrm>
            <a:off x="421482" y="6019800"/>
            <a:ext cx="11258550" cy="646331"/>
          </a:xfrm>
          <a:prstGeom prst="rect">
            <a:avLst/>
          </a:prstGeom>
          <a:noFill/>
        </p:spPr>
        <p:txBody>
          <a:bodyPr wrap="square" rtlCol="0">
            <a:spAutoFit/>
          </a:bodyPr>
          <a:lstStyle/>
          <a:p>
            <a:pPr algn="ctr"/>
            <a:r>
              <a:rPr lang="en-US" dirty="0">
                <a:solidFill>
                  <a:srgbClr val="FF0000"/>
                </a:solidFill>
              </a:rPr>
              <a:t>*Suggested number of participants per group: 5</a:t>
            </a:r>
          </a:p>
          <a:p>
            <a:pPr algn="ctr"/>
            <a:r>
              <a:rPr lang="en-US" dirty="0">
                <a:solidFill>
                  <a:srgbClr val="FF0000"/>
                </a:solidFill>
              </a:rPr>
              <a:t>Suggested number of facilitators per group: 1-2</a:t>
            </a:r>
          </a:p>
        </p:txBody>
      </p:sp>
    </p:spTree>
    <p:extLst>
      <p:ext uri="{BB962C8B-B14F-4D97-AF65-F5344CB8AC3E}">
        <p14:creationId xmlns:p14="http://schemas.microsoft.com/office/powerpoint/2010/main" val="1783206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donning and doffing PPE safely </a:t>
            </a:r>
            <a:r>
              <a:rPr lang="en-US" i="1" dirty="0"/>
              <a:t>so</a:t>
            </a:r>
            <a:r>
              <a:rPr lang="en-US" dirty="0"/>
              <a:t> important?</a:t>
            </a:r>
          </a:p>
        </p:txBody>
      </p:sp>
      <p:sp>
        <p:nvSpPr>
          <p:cNvPr id="3" name="Content Placeholder 2"/>
          <p:cNvSpPr>
            <a:spLocks noGrp="1"/>
          </p:cNvSpPr>
          <p:nvPr>
            <p:ph idx="1"/>
          </p:nvPr>
        </p:nvSpPr>
        <p:spPr/>
        <p:txBody>
          <a:bodyPr>
            <a:normAutofit/>
          </a:bodyPr>
          <a:lstStyle/>
          <a:p>
            <a:r>
              <a:rPr lang="en-US" sz="2400" dirty="0"/>
              <a:t>PPE protects you and others you may come in contact with from disease</a:t>
            </a:r>
          </a:p>
          <a:p>
            <a:r>
              <a:rPr lang="en-US" sz="2400" dirty="0"/>
              <a:t>One small breach in PPE may lead to infection</a:t>
            </a:r>
          </a:p>
          <a:p>
            <a:r>
              <a:rPr lang="en-US" sz="2400" dirty="0"/>
              <a:t>There are multiple examples of disease spread when PPE is not worn properly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61589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1A41A-18DC-43D0-9384-658B4889993F}"/>
              </a:ext>
            </a:extLst>
          </p:cNvPr>
          <p:cNvSpPr>
            <a:spLocks noGrp="1"/>
          </p:cNvSpPr>
          <p:nvPr>
            <p:ph type="title"/>
          </p:nvPr>
        </p:nvSpPr>
        <p:spPr>
          <a:xfrm>
            <a:off x="1154953" y="973668"/>
            <a:ext cx="8970354" cy="767686"/>
          </a:xfrm>
        </p:spPr>
        <p:txBody>
          <a:bodyPr/>
          <a:lstStyle/>
          <a:p>
            <a:r>
              <a:rPr lang="en-US" dirty="0"/>
              <a:t>Types of PPEs at POEs….Gown or Apron</a:t>
            </a:r>
            <a:endParaRPr lang="en-NG" dirty="0"/>
          </a:p>
        </p:txBody>
      </p:sp>
      <p:sp>
        <p:nvSpPr>
          <p:cNvPr id="4" name="Slide Number Placeholder 3">
            <a:extLst>
              <a:ext uri="{FF2B5EF4-FFF2-40B4-BE49-F238E27FC236}">
                <a16:creationId xmlns:a16="http://schemas.microsoft.com/office/drawing/2014/main" id="{DD9779F0-C0E7-4247-A277-CBBAB6016100}"/>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7" name="Content Placeholder 6">
            <a:extLst>
              <a:ext uri="{FF2B5EF4-FFF2-40B4-BE49-F238E27FC236}">
                <a16:creationId xmlns:a16="http://schemas.microsoft.com/office/drawing/2014/main" id="{39F246A4-C75A-442A-A117-1E066C88D20D}"/>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6118655" y="2533868"/>
            <a:ext cx="5689544" cy="3755420"/>
          </a:xfrm>
          <a:prstGeom prst="rect">
            <a:avLst/>
          </a:prstGeom>
        </p:spPr>
      </p:pic>
      <p:sp>
        <p:nvSpPr>
          <p:cNvPr id="9" name="TextBox 8">
            <a:extLst>
              <a:ext uri="{FF2B5EF4-FFF2-40B4-BE49-F238E27FC236}">
                <a16:creationId xmlns:a16="http://schemas.microsoft.com/office/drawing/2014/main" id="{1D8986F7-E7C4-49EA-8EBC-F7EA8E44F1E9}"/>
              </a:ext>
            </a:extLst>
          </p:cNvPr>
          <p:cNvSpPr txBox="1"/>
          <p:nvPr/>
        </p:nvSpPr>
        <p:spPr>
          <a:xfrm>
            <a:off x="730406" y="2533868"/>
            <a:ext cx="4956716" cy="1200329"/>
          </a:xfrm>
          <a:prstGeom prst="rect">
            <a:avLst/>
          </a:prstGeom>
          <a:noFill/>
        </p:spPr>
        <p:txBody>
          <a:bodyPr wrap="square">
            <a:spAutoFit/>
          </a:bodyPr>
          <a:lstStyle/>
          <a:p>
            <a:r>
              <a:rPr lang="en-US" sz="2400" dirty="0">
                <a:effectLst/>
                <a:ea typeface="Calibri" panose="020F0502020204030204" pitchFamily="34" charset="0"/>
                <a:cs typeface="Times New Roman" panose="02020603050405020304" pitchFamily="18" charset="0"/>
              </a:rPr>
              <a:t>Protects body and clothes from transfer of germs by blood and bodily fluids</a:t>
            </a:r>
            <a:endParaRPr lang="en-NG" sz="2400" dirty="0"/>
          </a:p>
        </p:txBody>
      </p:sp>
    </p:spTree>
    <p:extLst>
      <p:ext uri="{BB962C8B-B14F-4D97-AF65-F5344CB8AC3E}">
        <p14:creationId xmlns:p14="http://schemas.microsoft.com/office/powerpoint/2010/main" val="308222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75E63-2DB3-4CE0-8473-7CA9274EB652}"/>
              </a:ext>
            </a:extLst>
          </p:cNvPr>
          <p:cNvSpPr>
            <a:spLocks noGrp="1"/>
          </p:cNvSpPr>
          <p:nvPr>
            <p:ph type="title"/>
          </p:nvPr>
        </p:nvSpPr>
        <p:spPr/>
        <p:txBody>
          <a:bodyPr/>
          <a:lstStyle/>
          <a:p>
            <a:r>
              <a:rPr lang="en-US" dirty="0"/>
              <a:t>Mask or Respirator</a:t>
            </a:r>
            <a:endParaRPr lang="en-NG" dirty="0"/>
          </a:p>
        </p:txBody>
      </p:sp>
      <p:pic>
        <p:nvPicPr>
          <p:cNvPr id="6" name="Content Placeholder 5">
            <a:extLst>
              <a:ext uri="{FF2B5EF4-FFF2-40B4-BE49-F238E27FC236}">
                <a16:creationId xmlns:a16="http://schemas.microsoft.com/office/drawing/2014/main" id="{2C85E840-C706-41B1-9915-1B65BF3F5BA3}"/>
              </a:ext>
            </a:extLst>
          </p:cNvPr>
          <p:cNvPicPr>
            <a:picLocks noGrp="1" noChangeAspect="1"/>
          </p:cNvPicPr>
          <p:nvPr>
            <p:ph idx="1"/>
          </p:nvPr>
        </p:nvPicPr>
        <p:blipFill>
          <a:blip r:embed="rId3"/>
          <a:stretch>
            <a:fillRect/>
          </a:stretch>
        </p:blipFill>
        <p:spPr>
          <a:xfrm>
            <a:off x="7167358" y="3003588"/>
            <a:ext cx="4344990" cy="2880744"/>
          </a:xfrm>
        </p:spPr>
      </p:pic>
      <p:sp>
        <p:nvSpPr>
          <p:cNvPr id="4" name="Slide Number Placeholder 3">
            <a:extLst>
              <a:ext uri="{FF2B5EF4-FFF2-40B4-BE49-F238E27FC236}">
                <a16:creationId xmlns:a16="http://schemas.microsoft.com/office/drawing/2014/main" id="{A586D6F9-9BA8-418E-8907-42A807FE5345}"/>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
        <p:nvSpPr>
          <p:cNvPr id="8" name="TextBox 7">
            <a:extLst>
              <a:ext uri="{FF2B5EF4-FFF2-40B4-BE49-F238E27FC236}">
                <a16:creationId xmlns:a16="http://schemas.microsoft.com/office/drawing/2014/main" id="{380935C2-D9B2-4AE9-A3A6-F577C19B647D}"/>
              </a:ext>
            </a:extLst>
          </p:cNvPr>
          <p:cNvSpPr txBox="1"/>
          <p:nvPr/>
        </p:nvSpPr>
        <p:spPr>
          <a:xfrm>
            <a:off x="679652" y="2346637"/>
            <a:ext cx="6099716" cy="4511363"/>
          </a:xfrm>
          <a:prstGeom prst="rect">
            <a:avLst/>
          </a:prstGeom>
          <a:noFill/>
        </p:spPr>
        <p:txBody>
          <a:bodyPr wrap="square">
            <a:spAutoFit/>
          </a:bodyPr>
          <a:lstStyle/>
          <a:p>
            <a:pPr marL="342900" lvl="0" indent="-342900">
              <a:lnSpc>
                <a:spcPct val="107000"/>
              </a:lnSpc>
              <a:buFont typeface="Symbol" panose="05050102010706020507" pitchFamily="18" charset="2"/>
              <a:buChar char=""/>
            </a:pPr>
            <a:r>
              <a:rPr lang="en-US" sz="2400" dirty="0">
                <a:effectLst/>
                <a:ea typeface="Calibri" panose="020F0502020204030204" pitchFamily="34" charset="0"/>
                <a:cs typeface="Times New Roman" panose="02020603050405020304" pitchFamily="18" charset="0"/>
              </a:rPr>
              <a:t>Reduces wearer’s exposure to particles in the air including small airborne particles and large droplets to reduce respiratory transmission </a:t>
            </a:r>
            <a:endParaRPr lang="en-NG" sz="2400" dirty="0">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2400" dirty="0">
                <a:effectLst/>
                <a:ea typeface="Calibri" panose="020F0502020204030204" pitchFamily="34" charset="0"/>
                <a:cs typeface="Times New Roman" panose="02020603050405020304" pitchFamily="18" charset="0"/>
              </a:rPr>
              <a:t>Filters out at least 95% of airborne particles including large and small particles</a:t>
            </a:r>
          </a:p>
          <a:p>
            <a:pPr marL="342900" lvl="0" indent="-342900">
              <a:lnSpc>
                <a:spcPct val="107000"/>
              </a:lnSpc>
              <a:spcAft>
                <a:spcPts val="800"/>
              </a:spcAft>
              <a:buFont typeface="Symbol" panose="05050102010706020507" pitchFamily="18" charset="2"/>
              <a:buChar char=""/>
            </a:pPr>
            <a:r>
              <a:rPr lang="en-US" sz="2400" dirty="0">
                <a:ea typeface="Calibri" panose="020F0502020204030204" pitchFamily="34" charset="0"/>
                <a:cs typeface="Times New Roman" panose="02020603050405020304" pitchFamily="18" charset="0"/>
              </a:rPr>
              <a:t>C</a:t>
            </a:r>
            <a:r>
              <a:rPr lang="en-US" sz="2400" dirty="0">
                <a:effectLst/>
                <a:ea typeface="Calibri" panose="020F0502020204030204" pitchFamily="34" charset="0"/>
                <a:cs typeface="Times New Roman" panose="02020603050405020304" pitchFamily="18" charset="0"/>
              </a:rPr>
              <a:t>an be worn by sick person to decrease transmission to others as long as the person is able to wear it and they are not vomiting</a:t>
            </a:r>
            <a:endParaRPr lang="en-NG" sz="2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2986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9241F-5939-43DB-AD39-3F01F96E4343}"/>
              </a:ext>
            </a:extLst>
          </p:cNvPr>
          <p:cNvSpPr>
            <a:spLocks noGrp="1"/>
          </p:cNvSpPr>
          <p:nvPr>
            <p:ph type="title"/>
          </p:nvPr>
        </p:nvSpPr>
        <p:spPr/>
        <p:txBody>
          <a:bodyPr/>
          <a:lstStyle/>
          <a:p>
            <a:br>
              <a:rPr lang="en-US" dirty="0"/>
            </a:br>
            <a:r>
              <a:rPr lang="en-US" dirty="0"/>
              <a:t>Goggles Or Face Shield</a:t>
            </a:r>
            <a:br>
              <a:rPr lang="en-US" dirty="0"/>
            </a:br>
            <a:endParaRPr lang="en-NG" dirty="0"/>
          </a:p>
        </p:txBody>
      </p:sp>
      <p:pic>
        <p:nvPicPr>
          <p:cNvPr id="6" name="Content Placeholder 5">
            <a:extLst>
              <a:ext uri="{FF2B5EF4-FFF2-40B4-BE49-F238E27FC236}">
                <a16:creationId xmlns:a16="http://schemas.microsoft.com/office/drawing/2014/main" id="{A40254BB-0F18-4A1E-88F8-552CF3681A15}"/>
              </a:ext>
            </a:extLst>
          </p:cNvPr>
          <p:cNvPicPr>
            <a:picLocks noGrp="1" noChangeAspect="1"/>
          </p:cNvPicPr>
          <p:nvPr>
            <p:ph idx="1"/>
          </p:nvPr>
        </p:nvPicPr>
        <p:blipFill>
          <a:blip r:embed="rId3"/>
          <a:stretch>
            <a:fillRect/>
          </a:stretch>
        </p:blipFill>
        <p:spPr>
          <a:xfrm>
            <a:off x="5502224" y="2774795"/>
            <a:ext cx="6438813" cy="2354766"/>
          </a:xfrm>
        </p:spPr>
      </p:pic>
      <p:sp>
        <p:nvSpPr>
          <p:cNvPr id="4" name="Slide Number Placeholder 3">
            <a:extLst>
              <a:ext uri="{FF2B5EF4-FFF2-40B4-BE49-F238E27FC236}">
                <a16:creationId xmlns:a16="http://schemas.microsoft.com/office/drawing/2014/main" id="{CDF36F25-7EFB-4EB8-9852-0E10380913B4}"/>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
        <p:nvSpPr>
          <p:cNvPr id="8" name="TextBox 7">
            <a:extLst>
              <a:ext uri="{FF2B5EF4-FFF2-40B4-BE49-F238E27FC236}">
                <a16:creationId xmlns:a16="http://schemas.microsoft.com/office/drawing/2014/main" id="{B1346818-B555-448D-9728-59827AAEC6A1}"/>
              </a:ext>
            </a:extLst>
          </p:cNvPr>
          <p:cNvSpPr txBox="1"/>
          <p:nvPr/>
        </p:nvSpPr>
        <p:spPr>
          <a:xfrm>
            <a:off x="440474" y="2438837"/>
            <a:ext cx="5871116" cy="1642566"/>
          </a:xfrm>
          <a:prstGeom prst="rect">
            <a:avLst/>
          </a:prstGeom>
          <a:noFill/>
        </p:spPr>
        <p:txBody>
          <a:bodyPr wrap="square">
            <a:spAutoFit/>
          </a:bodyPr>
          <a:lstStyle/>
          <a:p>
            <a:pPr marL="342900" lvl="0" indent="-342900">
              <a:lnSpc>
                <a:spcPct val="107000"/>
              </a:lnSpc>
              <a:spcAft>
                <a:spcPts val="800"/>
              </a:spcAft>
              <a:buFont typeface="Symbol" panose="05050102010706020507" pitchFamily="18" charset="2"/>
              <a:buChar char=""/>
            </a:pPr>
            <a:r>
              <a:rPr lang="en-US" sz="2400" dirty="0">
                <a:effectLst/>
                <a:ea typeface="Calibri" panose="020F0502020204030204" pitchFamily="34" charset="0"/>
                <a:cs typeface="Times New Roman" panose="02020603050405020304" pitchFamily="18" charset="0"/>
              </a:rPr>
              <a:t>Protects the eyes, and in the case of a face shield, the face from splashes or sprays of bodily or other fluids</a:t>
            </a:r>
            <a:endParaRPr lang="en-NG" sz="2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5006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8B76D-7B00-4649-8F1E-565BD5B1F8B5}"/>
              </a:ext>
            </a:extLst>
          </p:cNvPr>
          <p:cNvSpPr>
            <a:spLocks noGrp="1"/>
          </p:cNvSpPr>
          <p:nvPr>
            <p:ph type="title"/>
          </p:nvPr>
        </p:nvSpPr>
        <p:spPr/>
        <p:txBody>
          <a:bodyPr/>
          <a:lstStyle/>
          <a:p>
            <a:r>
              <a:rPr lang="en-US" dirty="0"/>
              <a:t>Gloves</a:t>
            </a:r>
            <a:endParaRPr lang="en-NG" dirty="0"/>
          </a:p>
        </p:txBody>
      </p:sp>
      <p:pic>
        <p:nvPicPr>
          <p:cNvPr id="6" name="Content Placeholder 5">
            <a:extLst>
              <a:ext uri="{FF2B5EF4-FFF2-40B4-BE49-F238E27FC236}">
                <a16:creationId xmlns:a16="http://schemas.microsoft.com/office/drawing/2014/main" id="{9EA77030-BFB3-4997-8B65-1EA3D9A10004}"/>
              </a:ext>
            </a:extLst>
          </p:cNvPr>
          <p:cNvPicPr>
            <a:picLocks noGrp="1" noChangeAspect="1"/>
          </p:cNvPicPr>
          <p:nvPr>
            <p:ph idx="1"/>
          </p:nvPr>
        </p:nvPicPr>
        <p:blipFill>
          <a:blip r:embed="rId3"/>
          <a:stretch>
            <a:fillRect/>
          </a:stretch>
        </p:blipFill>
        <p:spPr>
          <a:xfrm>
            <a:off x="6821011" y="2608617"/>
            <a:ext cx="4995746" cy="3100808"/>
          </a:xfrm>
        </p:spPr>
      </p:pic>
      <p:sp>
        <p:nvSpPr>
          <p:cNvPr id="4" name="Slide Number Placeholder 3">
            <a:extLst>
              <a:ext uri="{FF2B5EF4-FFF2-40B4-BE49-F238E27FC236}">
                <a16:creationId xmlns:a16="http://schemas.microsoft.com/office/drawing/2014/main" id="{1802F9F1-8510-4575-BBBF-B85F2ED79AC3}"/>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
        <p:nvSpPr>
          <p:cNvPr id="8" name="TextBox 7">
            <a:extLst>
              <a:ext uri="{FF2B5EF4-FFF2-40B4-BE49-F238E27FC236}">
                <a16:creationId xmlns:a16="http://schemas.microsoft.com/office/drawing/2014/main" id="{BCC118E7-D1D0-464F-8615-53479FF91C90}"/>
              </a:ext>
            </a:extLst>
          </p:cNvPr>
          <p:cNvSpPr txBox="1"/>
          <p:nvPr/>
        </p:nvSpPr>
        <p:spPr>
          <a:xfrm>
            <a:off x="758283" y="2631688"/>
            <a:ext cx="4995746" cy="1200329"/>
          </a:xfrm>
          <a:prstGeom prst="rect">
            <a:avLst/>
          </a:prstGeom>
          <a:noFill/>
        </p:spPr>
        <p:txBody>
          <a:bodyPr wrap="square">
            <a:spAutoFit/>
          </a:bodyPr>
          <a:lstStyle/>
          <a:p>
            <a:r>
              <a:rPr lang="en-US" sz="2400" dirty="0">
                <a:effectLst/>
                <a:ea typeface="Calibri" panose="020F0502020204030204" pitchFamily="34" charset="0"/>
                <a:cs typeface="Times New Roman" panose="02020603050405020304" pitchFamily="18" charset="0"/>
              </a:rPr>
              <a:t>Protects wearer’s hands from transfer of germs by blood or body fluids</a:t>
            </a:r>
            <a:endParaRPr lang="en-NG" sz="2400" dirty="0"/>
          </a:p>
        </p:txBody>
      </p:sp>
    </p:spTree>
    <p:extLst>
      <p:ext uri="{BB962C8B-B14F-4D97-AF65-F5344CB8AC3E}">
        <p14:creationId xmlns:p14="http://schemas.microsoft.com/office/powerpoint/2010/main" val="1317566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74338-C4F5-4129-9121-2D974B9657DE}"/>
              </a:ext>
            </a:extLst>
          </p:cNvPr>
          <p:cNvSpPr>
            <a:spLocks noGrp="1"/>
          </p:cNvSpPr>
          <p:nvPr>
            <p:ph type="title"/>
          </p:nvPr>
        </p:nvSpPr>
        <p:spPr/>
        <p:txBody>
          <a:bodyPr/>
          <a:lstStyle/>
          <a:p>
            <a:r>
              <a:rPr lang="en-US" dirty="0"/>
              <a:t>Impermeable Shoe Covers </a:t>
            </a:r>
            <a:endParaRPr lang="en-NG" dirty="0"/>
          </a:p>
        </p:txBody>
      </p:sp>
      <p:pic>
        <p:nvPicPr>
          <p:cNvPr id="6" name="Content Placeholder 5">
            <a:extLst>
              <a:ext uri="{FF2B5EF4-FFF2-40B4-BE49-F238E27FC236}">
                <a16:creationId xmlns:a16="http://schemas.microsoft.com/office/drawing/2014/main" id="{4FDB0179-4A5F-45F9-8D7C-C8DD1CE6B617}"/>
              </a:ext>
            </a:extLst>
          </p:cNvPr>
          <p:cNvPicPr>
            <a:picLocks noGrp="1" noChangeAspect="1"/>
          </p:cNvPicPr>
          <p:nvPr>
            <p:ph idx="1"/>
          </p:nvPr>
        </p:nvPicPr>
        <p:blipFill>
          <a:blip r:embed="rId3"/>
          <a:stretch>
            <a:fillRect/>
          </a:stretch>
        </p:blipFill>
        <p:spPr>
          <a:xfrm>
            <a:off x="6096000" y="3051923"/>
            <a:ext cx="5698140" cy="2832409"/>
          </a:xfrm>
        </p:spPr>
      </p:pic>
      <p:sp>
        <p:nvSpPr>
          <p:cNvPr id="4" name="Slide Number Placeholder 3">
            <a:extLst>
              <a:ext uri="{FF2B5EF4-FFF2-40B4-BE49-F238E27FC236}">
                <a16:creationId xmlns:a16="http://schemas.microsoft.com/office/drawing/2014/main" id="{6E9F8185-0099-4E8B-AA43-D468064DAEC2}"/>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
        <p:nvSpPr>
          <p:cNvPr id="8" name="TextBox 7">
            <a:extLst>
              <a:ext uri="{FF2B5EF4-FFF2-40B4-BE49-F238E27FC236}">
                <a16:creationId xmlns:a16="http://schemas.microsoft.com/office/drawing/2014/main" id="{34D2ECBF-C59C-4639-9FFE-8940B1A31561}"/>
              </a:ext>
            </a:extLst>
          </p:cNvPr>
          <p:cNvSpPr txBox="1"/>
          <p:nvPr/>
        </p:nvSpPr>
        <p:spPr>
          <a:xfrm>
            <a:off x="708103" y="2753574"/>
            <a:ext cx="4510668" cy="1247393"/>
          </a:xfrm>
          <a:prstGeom prst="rect">
            <a:avLst/>
          </a:prstGeom>
          <a:noFill/>
        </p:spPr>
        <p:txBody>
          <a:bodyPr wrap="square">
            <a:spAutoFit/>
          </a:bodyPr>
          <a:lstStyle/>
          <a:p>
            <a:pPr marL="342900" lvl="0" indent="-342900">
              <a:lnSpc>
                <a:spcPct val="107000"/>
              </a:lnSpc>
              <a:spcAft>
                <a:spcPts val="800"/>
              </a:spcAft>
              <a:buFont typeface="Symbol" panose="05050102010706020507" pitchFamily="18" charset="2"/>
              <a:buChar char=""/>
            </a:pPr>
            <a:r>
              <a:rPr lang="en-US" sz="2400" dirty="0">
                <a:effectLst/>
                <a:ea typeface="Calibri" panose="020F0502020204030204" pitchFamily="34" charset="0"/>
                <a:cs typeface="Times New Roman" panose="02020603050405020304" pitchFamily="18" charset="0"/>
              </a:rPr>
              <a:t>Protects feet or shoes from contact with blood or bodily fluids</a:t>
            </a:r>
            <a:endParaRPr lang="en-NG" sz="2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10028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Donning (Putting on) PPE Steps</a:t>
            </a:r>
          </a:p>
        </p:txBody>
      </p:sp>
      <p:sp>
        <p:nvSpPr>
          <p:cNvPr id="3" name="Text Placeholder 2"/>
          <p:cNvSpPr>
            <a:spLocks noGrp="1"/>
          </p:cNvSpPr>
          <p:nvPr>
            <p:ph type="body" idx="1"/>
          </p:nvPr>
        </p:nvSpPr>
        <p:spPr>
          <a:xfrm>
            <a:off x="6895558" y="2677644"/>
            <a:ext cx="4877342" cy="2283823"/>
          </a:xfrm>
        </p:spPr>
        <p:txBody>
          <a:bodyPr/>
          <a:lstStyle/>
          <a:p>
            <a:r>
              <a:rPr lang="en-US" dirty="0"/>
              <a:t>For [</a:t>
            </a:r>
            <a:r>
              <a:rPr lang="en-US" dirty="0">
                <a:solidFill>
                  <a:srgbClr val="FF0000"/>
                </a:solidFill>
              </a:rPr>
              <a:t>POE health agency</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352969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3086</TotalTime>
  <Words>4324</Words>
  <Application>Microsoft Office PowerPoint</Application>
  <PresentationFormat>Widescreen</PresentationFormat>
  <Paragraphs>321</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Century Gothic</vt:lpstr>
      <vt:lpstr>Symbol</vt:lpstr>
      <vt:lpstr>Wingdings 3</vt:lpstr>
      <vt:lpstr>Ion Boardroom</vt:lpstr>
      <vt:lpstr>Personal Protective Equipment (PPE) at POE: Donning and Doffing PPE</vt:lpstr>
      <vt:lpstr>Learning Objectives</vt:lpstr>
      <vt:lpstr>Why is donning and doffing PPE safely so important?</vt:lpstr>
      <vt:lpstr>Types of PPEs at POEs….Gown or Apron</vt:lpstr>
      <vt:lpstr>Mask or Respirator</vt:lpstr>
      <vt:lpstr> Goggles Or Face Shield </vt:lpstr>
      <vt:lpstr>Gloves</vt:lpstr>
      <vt:lpstr>Impermeable Shoe Covers </vt:lpstr>
      <vt:lpstr>Donning (Putting on) PPE Steps</vt:lpstr>
      <vt:lpstr>Step 1: Wash Hands!</vt:lpstr>
      <vt:lpstr>Step 2: Gown </vt:lpstr>
      <vt:lpstr>Step 3: N95 Respirator (Important Note: Ensure you are fit-tested prior to wearing a respirator)</vt:lpstr>
      <vt:lpstr>Step 3: N95 Respirator (continued)</vt:lpstr>
      <vt:lpstr>Step 4: Face shield or goggles</vt:lpstr>
      <vt:lpstr>Step 5: Gloves</vt:lpstr>
      <vt:lpstr>Doffing (Removing) PPE Steps</vt:lpstr>
      <vt:lpstr>Step 1: Remove Gloves</vt:lpstr>
      <vt:lpstr>Step 2: Remove goggles or face shield</vt:lpstr>
      <vt:lpstr>Step 3: Remove gown</vt:lpstr>
      <vt:lpstr>Step 4: Remove face mask or respirator</vt:lpstr>
      <vt:lpstr>Step 5: Wash Hands!</vt:lpstr>
      <vt:lpstr>The “Buddy System” of Donning and Doffing PPE</vt:lpstr>
      <vt:lpstr>What is the buddy system?</vt:lpstr>
      <vt:lpstr>Group Breakouts and PPE Evaluations</vt:lpstr>
      <vt:lpstr>Practice donning and doffing PPE!</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186</cp:revision>
  <dcterms:created xsi:type="dcterms:W3CDTF">2018-05-15T08:59:29Z</dcterms:created>
  <dcterms:modified xsi:type="dcterms:W3CDTF">2021-04-26T20:42:07Z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2021-04-26T20:42:07Z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8d8084cf-0443-4bcb-97e1-9d6b09a5b390</vt:lpwstr>
  </property>
  <property fmtid="{D5CDD505-2E9C-101B-9397-08002B2CF9AE}" pid="8" name="MSIP_Label_7b94a7b8-f06c-4dfe-bdcc-9b548fd58c31_ContentBits">
    <vt:lpwstr>0</vt:lpwstr>
  </property>
</Properties>
</file>